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21"/>
  </p:notesMasterIdLst>
  <p:sldIdLst>
    <p:sldId id="256" r:id="rId5"/>
    <p:sldId id="258" r:id="rId6"/>
    <p:sldId id="385" r:id="rId7"/>
    <p:sldId id="381" r:id="rId8"/>
    <p:sldId id="361" r:id="rId9"/>
    <p:sldId id="375" r:id="rId10"/>
    <p:sldId id="384" r:id="rId11"/>
    <p:sldId id="324" r:id="rId12"/>
    <p:sldId id="379" r:id="rId13"/>
    <p:sldId id="269" r:id="rId14"/>
    <p:sldId id="307" r:id="rId15"/>
    <p:sldId id="382" r:id="rId16"/>
    <p:sldId id="380" r:id="rId17"/>
    <p:sldId id="383" r:id="rId18"/>
    <p:sldId id="373" r:id="rId19"/>
    <p:sldId id="378"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8" autoAdjust="0"/>
    <p:restoredTop sz="94660"/>
  </p:normalViewPr>
  <p:slideViewPr>
    <p:cSldViewPr snapToGrid="0">
      <p:cViewPr varScale="1">
        <p:scale>
          <a:sx n="93" d="100"/>
          <a:sy n="93" d="100"/>
        </p:scale>
        <p:origin x="232" y="56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BEEF1-AC56-4869-B5FE-151AEA515CC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D815FB3-EB0B-4514-AAA5-60E5EFE5029F}">
      <dgm:prSet/>
      <dgm:spPr/>
      <dgm:t>
        <a:bodyPr/>
        <a:lstStyle/>
        <a:p>
          <a:pPr>
            <a:lnSpc>
              <a:spcPct val="100000"/>
            </a:lnSpc>
          </a:pPr>
          <a:r>
            <a:rPr lang="en-US" dirty="0" err="1"/>
            <a:t>Beweegactiviteiten</a:t>
          </a:r>
          <a:r>
            <a:rPr lang="en-US" dirty="0"/>
            <a:t> (pal </a:t>
          </a:r>
          <a:r>
            <a:rPr lang="en-US" dirty="0" err="1"/>
            <a:t>waarde</a:t>
          </a:r>
          <a:r>
            <a:rPr lang="en-US" dirty="0"/>
            <a:t> </a:t>
          </a:r>
          <a:r>
            <a:rPr lang="en-US" dirty="0" err="1"/>
            <a:t>en</a:t>
          </a:r>
          <a:r>
            <a:rPr lang="en-US" dirty="0"/>
            <a:t> MET)</a:t>
          </a:r>
        </a:p>
      </dgm:t>
    </dgm:pt>
    <dgm:pt modelId="{4ADF0BF7-2A69-431D-BC5B-DAAD15A042A2}" type="parTrans" cxnId="{BBE0E404-8BBE-4278-A1CC-C14944F4EDA1}">
      <dgm:prSet/>
      <dgm:spPr/>
      <dgm:t>
        <a:bodyPr/>
        <a:lstStyle/>
        <a:p>
          <a:endParaRPr lang="en-US"/>
        </a:p>
      </dgm:t>
    </dgm:pt>
    <dgm:pt modelId="{26293857-7C49-40A0-B185-386ACCDA9021}" type="sibTrans" cxnId="{BBE0E404-8BBE-4278-A1CC-C14944F4EDA1}">
      <dgm:prSet/>
      <dgm:spPr/>
      <dgm:t>
        <a:bodyPr/>
        <a:lstStyle/>
        <a:p>
          <a:endParaRPr lang="en-US"/>
        </a:p>
      </dgm:t>
    </dgm:pt>
    <dgm:pt modelId="{6A938A63-5407-BB42-B13E-FFF7191B026C}">
      <dgm:prSet/>
      <dgm:spPr/>
      <dgm:t>
        <a:bodyPr/>
        <a:lstStyle/>
        <a:p>
          <a:r>
            <a:rPr lang="nl-NL" dirty="0"/>
            <a:t>Actieplan </a:t>
          </a:r>
          <a:r>
            <a:rPr lang="nl-NL" dirty="0" err="1"/>
            <a:t>n.a.v</a:t>
          </a:r>
          <a:r>
            <a:rPr lang="nl-NL" dirty="0"/>
            <a:t> intake (vervolg Anne) </a:t>
          </a:r>
        </a:p>
      </dgm:t>
    </dgm:pt>
    <dgm:pt modelId="{64FAA680-C35B-F643-A46A-43D6580BF54F}" type="parTrans" cxnId="{81185A47-6CC0-C543-9267-BAD174354F2E}">
      <dgm:prSet/>
      <dgm:spPr/>
      <dgm:t>
        <a:bodyPr/>
        <a:lstStyle/>
        <a:p>
          <a:endParaRPr lang="nl-NL"/>
        </a:p>
      </dgm:t>
    </dgm:pt>
    <dgm:pt modelId="{7926C593-4DC0-D840-80C8-28F6B129D650}" type="sibTrans" cxnId="{81185A47-6CC0-C543-9267-BAD174354F2E}">
      <dgm:prSet/>
      <dgm:spPr/>
      <dgm:t>
        <a:bodyPr/>
        <a:lstStyle/>
        <a:p>
          <a:endParaRPr lang="nl-NL"/>
        </a:p>
      </dgm:t>
    </dgm:pt>
    <dgm:pt modelId="{1A39696A-33E1-6247-A6B0-B7F66B2AC263}">
      <dgm:prSet/>
      <dgm:spPr/>
      <dgm:t>
        <a:bodyPr/>
        <a:lstStyle/>
        <a:p>
          <a:r>
            <a:rPr lang="nl-NL" dirty="0"/>
            <a:t>Vitamines en mineralen</a:t>
          </a:r>
        </a:p>
      </dgm:t>
    </dgm:pt>
    <dgm:pt modelId="{EE0CF5C5-74E6-3D43-9CB7-F59783368032}" type="parTrans" cxnId="{DE9D17F4-B3ED-954D-9336-8333A7325ADB}">
      <dgm:prSet/>
      <dgm:spPr/>
      <dgm:t>
        <a:bodyPr/>
        <a:lstStyle/>
        <a:p>
          <a:endParaRPr lang="nl-NL"/>
        </a:p>
      </dgm:t>
    </dgm:pt>
    <dgm:pt modelId="{48CD83A1-07F3-2B41-8265-4675D7DC545F}" type="sibTrans" cxnId="{DE9D17F4-B3ED-954D-9336-8333A7325ADB}">
      <dgm:prSet/>
      <dgm:spPr/>
      <dgm:t>
        <a:bodyPr/>
        <a:lstStyle/>
        <a:p>
          <a:endParaRPr lang="nl-NL"/>
        </a:p>
      </dgm:t>
    </dgm:pt>
    <dgm:pt modelId="{769ED902-F95C-7B42-9C8A-754295CDA141}" type="pres">
      <dgm:prSet presAssocID="{29FBEEF1-AC56-4869-B5FE-151AEA515CC4}" presName="linear" presStyleCnt="0">
        <dgm:presLayoutVars>
          <dgm:animLvl val="lvl"/>
          <dgm:resizeHandles val="exact"/>
        </dgm:presLayoutVars>
      </dgm:prSet>
      <dgm:spPr/>
    </dgm:pt>
    <dgm:pt modelId="{13E677F1-1ACD-0E41-99F3-A220186007D0}" type="pres">
      <dgm:prSet presAssocID="{1A39696A-33E1-6247-A6B0-B7F66B2AC263}" presName="parentText" presStyleLbl="node1" presStyleIdx="0" presStyleCnt="3">
        <dgm:presLayoutVars>
          <dgm:chMax val="0"/>
          <dgm:bulletEnabled val="1"/>
        </dgm:presLayoutVars>
      </dgm:prSet>
      <dgm:spPr/>
    </dgm:pt>
    <dgm:pt modelId="{3B9FA685-1FE6-7246-94AE-ABE0BDA36FB1}" type="pres">
      <dgm:prSet presAssocID="{48CD83A1-07F3-2B41-8265-4675D7DC545F}" presName="spacer" presStyleCnt="0"/>
      <dgm:spPr/>
    </dgm:pt>
    <dgm:pt modelId="{0C2433FA-3757-DC48-BA33-9FF475FAB00D}" type="pres">
      <dgm:prSet presAssocID="{9D815FB3-EB0B-4514-AAA5-60E5EFE5029F}" presName="parentText" presStyleLbl="node1" presStyleIdx="1" presStyleCnt="3" custLinFactNeighborY="59532">
        <dgm:presLayoutVars>
          <dgm:chMax val="0"/>
          <dgm:bulletEnabled val="1"/>
        </dgm:presLayoutVars>
      </dgm:prSet>
      <dgm:spPr/>
    </dgm:pt>
    <dgm:pt modelId="{DBA7D4B0-8CE6-FF44-99B5-821924AC7EB0}" type="pres">
      <dgm:prSet presAssocID="{26293857-7C49-40A0-B185-386ACCDA9021}" presName="spacer" presStyleCnt="0"/>
      <dgm:spPr/>
    </dgm:pt>
    <dgm:pt modelId="{38D75E96-DEC2-634B-872D-0A846FB81912}" type="pres">
      <dgm:prSet presAssocID="{6A938A63-5407-BB42-B13E-FFF7191B026C}" presName="parentText" presStyleLbl="node1" presStyleIdx="2" presStyleCnt="3">
        <dgm:presLayoutVars>
          <dgm:chMax val="0"/>
          <dgm:bulletEnabled val="1"/>
        </dgm:presLayoutVars>
      </dgm:prSet>
      <dgm:spPr/>
    </dgm:pt>
  </dgm:ptLst>
  <dgm:cxnLst>
    <dgm:cxn modelId="{BBE0E404-8BBE-4278-A1CC-C14944F4EDA1}" srcId="{29FBEEF1-AC56-4869-B5FE-151AEA515CC4}" destId="{9D815FB3-EB0B-4514-AAA5-60E5EFE5029F}" srcOrd="1" destOrd="0" parTransId="{4ADF0BF7-2A69-431D-BC5B-DAAD15A042A2}" sibTransId="{26293857-7C49-40A0-B185-386ACCDA9021}"/>
    <dgm:cxn modelId="{6CE6B513-1B1E-364D-9E97-CE9DF6E97F83}" type="presOf" srcId="{1A39696A-33E1-6247-A6B0-B7F66B2AC263}" destId="{13E677F1-1ACD-0E41-99F3-A220186007D0}" srcOrd="0" destOrd="0" presId="urn:microsoft.com/office/officeart/2005/8/layout/vList2"/>
    <dgm:cxn modelId="{81185A47-6CC0-C543-9267-BAD174354F2E}" srcId="{29FBEEF1-AC56-4869-B5FE-151AEA515CC4}" destId="{6A938A63-5407-BB42-B13E-FFF7191B026C}" srcOrd="2" destOrd="0" parTransId="{64FAA680-C35B-F643-A46A-43D6580BF54F}" sibTransId="{7926C593-4DC0-D840-80C8-28F6B129D650}"/>
    <dgm:cxn modelId="{42EC4573-D992-3D49-9BF6-EC3129F9324D}" type="presOf" srcId="{29FBEEF1-AC56-4869-B5FE-151AEA515CC4}" destId="{769ED902-F95C-7B42-9C8A-754295CDA141}" srcOrd="0" destOrd="0" presId="urn:microsoft.com/office/officeart/2005/8/layout/vList2"/>
    <dgm:cxn modelId="{AD279089-99AA-4D4C-8705-6E027E44FDA6}" type="presOf" srcId="{6A938A63-5407-BB42-B13E-FFF7191B026C}" destId="{38D75E96-DEC2-634B-872D-0A846FB81912}" srcOrd="0" destOrd="0" presId="urn:microsoft.com/office/officeart/2005/8/layout/vList2"/>
    <dgm:cxn modelId="{2F2D628B-D58D-5C44-AA55-5F06AE60E62C}" type="presOf" srcId="{9D815FB3-EB0B-4514-AAA5-60E5EFE5029F}" destId="{0C2433FA-3757-DC48-BA33-9FF475FAB00D}" srcOrd="0" destOrd="0" presId="urn:microsoft.com/office/officeart/2005/8/layout/vList2"/>
    <dgm:cxn modelId="{DE9D17F4-B3ED-954D-9336-8333A7325ADB}" srcId="{29FBEEF1-AC56-4869-B5FE-151AEA515CC4}" destId="{1A39696A-33E1-6247-A6B0-B7F66B2AC263}" srcOrd="0" destOrd="0" parTransId="{EE0CF5C5-74E6-3D43-9CB7-F59783368032}" sibTransId="{48CD83A1-07F3-2B41-8265-4675D7DC545F}"/>
    <dgm:cxn modelId="{15233D90-AE89-1745-86BD-42542A263869}" type="presParOf" srcId="{769ED902-F95C-7B42-9C8A-754295CDA141}" destId="{13E677F1-1ACD-0E41-99F3-A220186007D0}" srcOrd="0" destOrd="0" presId="urn:microsoft.com/office/officeart/2005/8/layout/vList2"/>
    <dgm:cxn modelId="{A1D0EF5F-EDA8-6549-811B-3B5463608615}" type="presParOf" srcId="{769ED902-F95C-7B42-9C8A-754295CDA141}" destId="{3B9FA685-1FE6-7246-94AE-ABE0BDA36FB1}" srcOrd="1" destOrd="0" presId="urn:microsoft.com/office/officeart/2005/8/layout/vList2"/>
    <dgm:cxn modelId="{6026C888-C678-184F-8687-A5D9323995CC}" type="presParOf" srcId="{769ED902-F95C-7B42-9C8A-754295CDA141}" destId="{0C2433FA-3757-DC48-BA33-9FF475FAB00D}" srcOrd="2" destOrd="0" presId="urn:microsoft.com/office/officeart/2005/8/layout/vList2"/>
    <dgm:cxn modelId="{FD6641DC-30CA-9543-B982-57D8B04818B9}" type="presParOf" srcId="{769ED902-F95C-7B42-9C8A-754295CDA141}" destId="{DBA7D4B0-8CE6-FF44-99B5-821924AC7EB0}" srcOrd="3" destOrd="0" presId="urn:microsoft.com/office/officeart/2005/8/layout/vList2"/>
    <dgm:cxn modelId="{44E380F7-A9C3-8D43-8387-A1CA427E22A8}" type="presParOf" srcId="{769ED902-F95C-7B42-9C8A-754295CDA141}" destId="{38D75E96-DEC2-634B-872D-0A846FB8191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677F1-1ACD-0E41-99F3-A220186007D0}">
      <dsp:nvSpPr>
        <dsp:cNvPr id="0" name=""/>
        <dsp:cNvSpPr/>
      </dsp:nvSpPr>
      <dsp:spPr>
        <a:xfrm>
          <a:off x="0" y="14876"/>
          <a:ext cx="6513603" cy="18693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nl-NL" sz="4300" kern="1200" dirty="0"/>
            <a:t>Vitamines en mineralen</a:t>
          </a:r>
        </a:p>
      </dsp:txBody>
      <dsp:txXfrm>
        <a:off x="91253" y="106129"/>
        <a:ext cx="6331097" cy="1686824"/>
      </dsp:txXfrm>
    </dsp:sp>
    <dsp:sp modelId="{0C2433FA-3757-DC48-BA33-9FF475FAB00D}">
      <dsp:nvSpPr>
        <dsp:cNvPr id="0" name=""/>
        <dsp:cNvSpPr/>
      </dsp:nvSpPr>
      <dsp:spPr>
        <a:xfrm>
          <a:off x="0" y="2081771"/>
          <a:ext cx="6513603" cy="18693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100000"/>
            </a:lnSpc>
            <a:spcBef>
              <a:spcPct val="0"/>
            </a:spcBef>
            <a:spcAft>
              <a:spcPct val="35000"/>
            </a:spcAft>
            <a:buNone/>
          </a:pPr>
          <a:r>
            <a:rPr lang="en-US" sz="4300" kern="1200" dirty="0" err="1"/>
            <a:t>Beweegactiviteiten</a:t>
          </a:r>
          <a:r>
            <a:rPr lang="en-US" sz="4300" kern="1200" dirty="0"/>
            <a:t> (pal </a:t>
          </a:r>
          <a:r>
            <a:rPr lang="en-US" sz="4300" kern="1200" dirty="0" err="1"/>
            <a:t>waarde</a:t>
          </a:r>
          <a:r>
            <a:rPr lang="en-US" sz="4300" kern="1200" dirty="0"/>
            <a:t> </a:t>
          </a:r>
          <a:r>
            <a:rPr lang="en-US" sz="4300" kern="1200" dirty="0" err="1"/>
            <a:t>en</a:t>
          </a:r>
          <a:r>
            <a:rPr lang="en-US" sz="4300" kern="1200" dirty="0"/>
            <a:t> MET)</a:t>
          </a:r>
        </a:p>
      </dsp:txBody>
      <dsp:txXfrm>
        <a:off x="91253" y="2173024"/>
        <a:ext cx="6331097" cy="1686824"/>
      </dsp:txXfrm>
    </dsp:sp>
    <dsp:sp modelId="{38D75E96-DEC2-634B-872D-0A846FB81912}">
      <dsp:nvSpPr>
        <dsp:cNvPr id="0" name=""/>
        <dsp:cNvSpPr/>
      </dsp:nvSpPr>
      <dsp:spPr>
        <a:xfrm>
          <a:off x="0" y="4001218"/>
          <a:ext cx="6513603" cy="18693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nl-NL" sz="4300" kern="1200" dirty="0"/>
            <a:t>Actieplan </a:t>
          </a:r>
          <a:r>
            <a:rPr lang="nl-NL" sz="4300" kern="1200" dirty="0" err="1"/>
            <a:t>n.a.v</a:t>
          </a:r>
          <a:r>
            <a:rPr lang="nl-NL" sz="4300" kern="1200" dirty="0"/>
            <a:t> intake (vervolg Anne) </a:t>
          </a:r>
        </a:p>
      </dsp:txBody>
      <dsp:txXfrm>
        <a:off x="91253" y="4092471"/>
        <a:ext cx="6331097" cy="16868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078C6-BAF7-8F4C-BC56-9656705871B5}" type="datetimeFigureOut">
              <a:rPr lang="nl-NL" smtClean="0"/>
              <a:t>16-01-20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A7D61-6E6E-414F-AACC-6AD3FF18D664}" type="slidenum">
              <a:rPr lang="nl-NL" smtClean="0"/>
              <a:t>‹nr.›</a:t>
            </a:fld>
            <a:endParaRPr lang="nl-NL"/>
          </a:p>
        </p:txBody>
      </p:sp>
    </p:spTree>
    <p:extLst>
      <p:ext uri="{BB962C8B-B14F-4D97-AF65-F5344CB8AC3E}">
        <p14:creationId xmlns:p14="http://schemas.microsoft.com/office/powerpoint/2010/main" val="293519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Beweegrichtlijnen 2017 advies van de gezondheidsraad. Verlaagt het risico op chronische ziekten als diabetes, kanker en hart- en vaatziekten en depressieve symptomen en bij </a:t>
            </a:r>
            <a:r>
              <a:rPr lang="nl-NL" dirty="0" err="1"/>
              <a:t>oudereren</a:t>
            </a:r>
            <a:r>
              <a:rPr lang="nl-NL" dirty="0"/>
              <a:t> botbreuken.</a:t>
            </a:r>
          </a:p>
        </p:txBody>
      </p:sp>
      <p:sp>
        <p:nvSpPr>
          <p:cNvPr id="4" name="Tijdelijke aanduiding voor dianummer 3"/>
          <p:cNvSpPr>
            <a:spLocks noGrp="1"/>
          </p:cNvSpPr>
          <p:nvPr>
            <p:ph type="sldNum" sz="quarter" idx="5"/>
          </p:nvPr>
        </p:nvSpPr>
        <p:spPr/>
        <p:txBody>
          <a:bodyPr/>
          <a:lstStyle/>
          <a:p>
            <a:fld id="{753E7C2F-52BD-DF45-BD4B-943437DEF82D}" type="slidenum">
              <a:rPr lang="nl-NL" smtClean="0"/>
              <a:t>5</a:t>
            </a:fld>
            <a:endParaRPr lang="nl-NL"/>
          </a:p>
        </p:txBody>
      </p:sp>
    </p:spTree>
    <p:extLst>
      <p:ext uri="{BB962C8B-B14F-4D97-AF65-F5344CB8AC3E}">
        <p14:creationId xmlns:p14="http://schemas.microsoft.com/office/powerpoint/2010/main" val="353631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9B2F546-1CA4-44C8-AEED-2ACB78C014E5}" type="slidenum">
              <a:rPr lang="nl-NL" smtClean="0"/>
              <a:t>11</a:t>
            </a:fld>
            <a:endParaRPr lang="nl-NL"/>
          </a:p>
        </p:txBody>
      </p:sp>
    </p:spTree>
    <p:extLst>
      <p:ext uri="{BB962C8B-B14F-4D97-AF65-F5344CB8AC3E}">
        <p14:creationId xmlns:p14="http://schemas.microsoft.com/office/powerpoint/2010/main" val="390447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4B95D-4BEF-7341-ACFA-92EDD696B8C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D2D41E2-8488-604A-A278-DBF039CB8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78A69FA-9316-F94D-8982-DEA6522253EB}"/>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5" name="Tijdelijke aanduiding voor voettekst 4">
            <a:extLst>
              <a:ext uri="{FF2B5EF4-FFF2-40B4-BE49-F238E27FC236}">
                <a16:creationId xmlns:a16="http://schemas.microsoft.com/office/drawing/2014/main" id="{BD72FB98-B6EE-9446-971B-0722F254C61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1CCB45C-385A-C34B-B68E-94188D21F5B8}"/>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5236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5A2A2-ADDA-6242-B911-009786FC6D0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4090C6D-97A9-BC46-A58D-982F9B45292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F1BCB1-13F5-9D49-972B-3D20DE28FFA4}"/>
              </a:ext>
            </a:extLst>
          </p:cNvPr>
          <p:cNvSpPr>
            <a:spLocks noGrp="1"/>
          </p:cNvSpPr>
          <p:nvPr>
            <p:ph type="dt" sz="half" idx="10"/>
          </p:nvPr>
        </p:nvSpPr>
        <p:spPr/>
        <p:txBody>
          <a:bodyPr/>
          <a:lstStyle/>
          <a:p>
            <a:fld id="{55C6B4A9-1611-4792-9094-5F34BCA07E0B}" type="datetimeFigureOut">
              <a:rPr lang="en-US" smtClean="0"/>
              <a:t>1/16/20</a:t>
            </a:fld>
            <a:endParaRPr lang="en-US" dirty="0"/>
          </a:p>
        </p:txBody>
      </p:sp>
      <p:sp>
        <p:nvSpPr>
          <p:cNvPr id="5" name="Tijdelijke aanduiding voor voettekst 4">
            <a:extLst>
              <a:ext uri="{FF2B5EF4-FFF2-40B4-BE49-F238E27FC236}">
                <a16:creationId xmlns:a16="http://schemas.microsoft.com/office/drawing/2014/main" id="{1E1B3459-8F85-4147-BB58-C9E47BC8925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985B6D9B-CE37-9B49-BC02-F0FF6631F078}"/>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336376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8288B9A-B9E8-6640-8DF8-A97FEBD897A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24C9924-9357-C64E-9C14-BF29B6446BF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2E6549-E2BF-1C41-B370-1CCA06CF010C}"/>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5" name="Tijdelijke aanduiding voor voettekst 4">
            <a:extLst>
              <a:ext uri="{FF2B5EF4-FFF2-40B4-BE49-F238E27FC236}">
                <a16:creationId xmlns:a16="http://schemas.microsoft.com/office/drawing/2014/main" id="{A5D9C491-0B54-C347-A1F1-07FB9141B11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8CF3C6FA-C87F-664C-A993-8EF8964C497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7094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2BEC4-FF57-CD47-AF8C-A31BF340F7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D0F3C1F-3434-524F-89A8-AE027F7CA74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238B08-C3A4-8D4C-AEDC-371302B221EA}"/>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5" name="Tijdelijke aanduiding voor voettekst 4">
            <a:extLst>
              <a:ext uri="{FF2B5EF4-FFF2-40B4-BE49-F238E27FC236}">
                <a16:creationId xmlns:a16="http://schemas.microsoft.com/office/drawing/2014/main" id="{0A14484A-00E9-424F-BFF4-3E85C98C8DBC}"/>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901E5DF-4271-A74B-8EED-345FD257D1C4}"/>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0545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20FDC-CB18-274E-8F09-F239D7D0D89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D709217-E68A-EE4D-B5FC-26E85E9C21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2654DC3-3B6D-2249-B651-0E5FA5964375}"/>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5" name="Tijdelijke aanduiding voor voettekst 4">
            <a:extLst>
              <a:ext uri="{FF2B5EF4-FFF2-40B4-BE49-F238E27FC236}">
                <a16:creationId xmlns:a16="http://schemas.microsoft.com/office/drawing/2014/main" id="{CF7A69EA-DA00-F14B-B390-C29ACC506364}"/>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6ECF8EA5-9074-3D4A-9BD1-3865D5722AF0}"/>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8222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5D699-4B6E-9E49-8217-AF9581B5E8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1ECE4CD-2DBF-0B47-8FD7-7C0CD856007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A33270-53B0-5B48-99FB-6F17C89AEFB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F11EEE8-9B53-F84A-9EA0-C1EBE8A46634}"/>
              </a:ext>
            </a:extLst>
          </p:cNvPr>
          <p:cNvSpPr>
            <a:spLocks noGrp="1"/>
          </p:cNvSpPr>
          <p:nvPr>
            <p:ph type="dt" sz="half" idx="10"/>
          </p:nvPr>
        </p:nvSpPr>
        <p:spPr/>
        <p:txBody>
          <a:bodyPr/>
          <a:lstStyle/>
          <a:p>
            <a:fld id="{EB712588-04B1-427B-82EE-E8DB90309F08}" type="datetimeFigureOut">
              <a:rPr lang="en-US" smtClean="0"/>
              <a:t>1/16/20</a:t>
            </a:fld>
            <a:endParaRPr lang="en-US" dirty="0"/>
          </a:p>
        </p:txBody>
      </p:sp>
      <p:sp>
        <p:nvSpPr>
          <p:cNvPr id="6" name="Tijdelijke aanduiding voor voettekst 5">
            <a:extLst>
              <a:ext uri="{FF2B5EF4-FFF2-40B4-BE49-F238E27FC236}">
                <a16:creationId xmlns:a16="http://schemas.microsoft.com/office/drawing/2014/main" id="{5D385F14-C24F-6441-AD04-367F9C2867E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4BE74D8A-1DA0-3D40-B6C7-456D7C89A936}"/>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249882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BC8F4-14C2-A34B-959F-EDDB76CD7D4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9CCABFD-C15B-B740-99B4-91E03DE8F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62E045E-8D65-5546-815F-EDD186B0341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6C7302C-20D5-3048-8D9F-F9EC56E0E3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6AB85C0-7E07-A54D-911E-05E858037B5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B19895C-1979-0341-BCB9-E0C5EB288295}"/>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8" name="Tijdelijke aanduiding voor voettekst 7">
            <a:extLst>
              <a:ext uri="{FF2B5EF4-FFF2-40B4-BE49-F238E27FC236}">
                <a16:creationId xmlns:a16="http://schemas.microsoft.com/office/drawing/2014/main" id="{70E34137-ACBA-4448-A2FD-52FB4B9479EB}"/>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6244B8C6-8301-DD44-A997-88070CCE71A9}"/>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4272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AD4B2-2E46-694F-856E-116EBE85614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FBAD044-1DFA-E149-9EE4-6F66823ED8BE}"/>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4" name="Tijdelijke aanduiding voor voettekst 3">
            <a:extLst>
              <a:ext uri="{FF2B5EF4-FFF2-40B4-BE49-F238E27FC236}">
                <a16:creationId xmlns:a16="http://schemas.microsoft.com/office/drawing/2014/main" id="{F886F353-8971-5F4C-AEBF-DDE05B5DE667}"/>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7BAB1B5F-71DB-9949-A0BC-C108AC019CF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5980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524491-C217-8E47-9FA6-1BCFFD12F9D5}"/>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3" name="Tijdelijke aanduiding voor voettekst 2">
            <a:extLst>
              <a:ext uri="{FF2B5EF4-FFF2-40B4-BE49-F238E27FC236}">
                <a16:creationId xmlns:a16="http://schemas.microsoft.com/office/drawing/2014/main" id="{425F9923-7A87-9F45-9A22-F20B2AF83F46}"/>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0B538DB1-6292-0040-A677-7508B338B7C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1914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BA4F8-74C5-D349-897E-1AD4CB88A08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97782CE-994F-894F-B98C-6597C2EC4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1D9751B-E195-024A-84FA-5972609A1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9EAFAD9-6DDF-0046-9503-63D32F73947F}"/>
              </a:ext>
            </a:extLst>
          </p:cNvPr>
          <p:cNvSpPr>
            <a:spLocks noGrp="1"/>
          </p:cNvSpPr>
          <p:nvPr>
            <p:ph type="dt" sz="half" idx="10"/>
          </p:nvPr>
        </p:nvSpPr>
        <p:spPr/>
        <p:txBody>
          <a:bodyPr/>
          <a:lstStyle/>
          <a:p>
            <a:fld id="{42A54C80-263E-416B-A8E0-580EDEADCBDC}" type="datetimeFigureOut">
              <a:rPr lang="en-US" smtClean="0"/>
              <a:t>1/16/20</a:t>
            </a:fld>
            <a:endParaRPr lang="en-US" dirty="0"/>
          </a:p>
        </p:txBody>
      </p:sp>
      <p:sp>
        <p:nvSpPr>
          <p:cNvPr id="6" name="Tijdelijke aanduiding voor voettekst 5">
            <a:extLst>
              <a:ext uri="{FF2B5EF4-FFF2-40B4-BE49-F238E27FC236}">
                <a16:creationId xmlns:a16="http://schemas.microsoft.com/office/drawing/2014/main" id="{A979CE4B-1330-D848-B263-16CDBFA230BF}"/>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F917DA1-0637-7543-9DED-D5E667DD289B}"/>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59679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05C73-0790-F24F-862E-4860D53BA57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4777D24-5283-6846-8A39-F7D91F5C05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4D5A810-8D27-214A-8808-3BAECE6FE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9C5C461-3AD9-DC46-8C3C-49F96FE50FC3}"/>
              </a:ext>
            </a:extLst>
          </p:cNvPr>
          <p:cNvSpPr>
            <a:spLocks noGrp="1"/>
          </p:cNvSpPr>
          <p:nvPr>
            <p:ph type="dt" sz="half" idx="10"/>
          </p:nvPr>
        </p:nvSpPr>
        <p:spPr/>
        <p:txBody>
          <a:bodyPr/>
          <a:lstStyle/>
          <a:p>
            <a:fld id="{B61BEF0D-F0BB-DE4B-95CE-6DB70DBA9567}" type="datetimeFigureOut">
              <a:rPr lang="en-US" smtClean="0"/>
              <a:pPr/>
              <a:t>1/16/20</a:t>
            </a:fld>
            <a:endParaRPr lang="en-US" dirty="0"/>
          </a:p>
        </p:txBody>
      </p:sp>
      <p:sp>
        <p:nvSpPr>
          <p:cNvPr id="6" name="Tijdelijke aanduiding voor voettekst 5">
            <a:extLst>
              <a:ext uri="{FF2B5EF4-FFF2-40B4-BE49-F238E27FC236}">
                <a16:creationId xmlns:a16="http://schemas.microsoft.com/office/drawing/2014/main" id="{9F682445-05A2-B14B-BACC-8F48B50BC260}"/>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DA0C834-17B5-554E-A0B1-E0860CFB4568}"/>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5668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D10D2F2-16FC-614C-96B8-D1A81BE37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51896C9-6CAC-7F4C-8BEC-496492337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9106EC5-6CB3-DB43-955D-7CA67ED82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1/16/20</a:t>
            </a:fld>
            <a:endParaRPr lang="en-US" dirty="0"/>
          </a:p>
        </p:txBody>
      </p:sp>
      <p:sp>
        <p:nvSpPr>
          <p:cNvPr id="5" name="Tijdelijke aanduiding voor voettekst 4">
            <a:extLst>
              <a:ext uri="{FF2B5EF4-FFF2-40B4-BE49-F238E27FC236}">
                <a16:creationId xmlns:a16="http://schemas.microsoft.com/office/drawing/2014/main" id="{BB0AE7C7-78C5-0A4A-A2C6-1D378D9AFD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A5DE8D37-D67D-A745-811C-08B0E9CABC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7936660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vitamine-info.n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xNLRo3jWPcg" TargetMode="External"/><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youtu.be/76mTZeiuKr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hyperlink" Target="https://derekenmachine.nl/caloriebehoefte-berekenen-harris-benedict-formul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voedsel, tafel, bord, gevuld&#10;&#10;Automatisch gegenereerde beschrijving">
            <a:extLst>
              <a:ext uri="{FF2B5EF4-FFF2-40B4-BE49-F238E27FC236}">
                <a16:creationId xmlns:a16="http://schemas.microsoft.com/office/drawing/2014/main" id="{BCCF160C-5EFB-8F47-98A4-7C6974FEBF4E}"/>
              </a:ext>
            </a:extLst>
          </p:cNvPr>
          <p:cNvPicPr>
            <a:picLocks noChangeAspect="1"/>
          </p:cNvPicPr>
          <p:nvPr/>
        </p:nvPicPr>
        <p:blipFill rotWithShape="1">
          <a:blip r:embed="rId2">
            <a:alphaModFix amt="50000"/>
          </a:blip>
          <a:srcRect t="12585" b="2829"/>
          <a:stretch/>
        </p:blipFill>
        <p:spPr>
          <a:xfrm>
            <a:off x="20" y="1"/>
            <a:ext cx="12191980" cy="6857999"/>
          </a:xfrm>
          <a:prstGeom prst="rect">
            <a:avLst/>
          </a:prstGeom>
        </p:spPr>
      </p:pic>
      <p:sp>
        <p:nvSpPr>
          <p:cNvPr id="2" name="Titel 1"/>
          <p:cNvSpPr>
            <a:spLocks noGrp="1"/>
          </p:cNvSpPr>
          <p:nvPr>
            <p:ph type="ctrTitle"/>
          </p:nvPr>
        </p:nvSpPr>
        <p:spPr>
          <a:xfrm>
            <a:off x="4387349" y="1200152"/>
            <a:ext cx="6897171" cy="4457696"/>
          </a:xfrm>
        </p:spPr>
        <p:txBody>
          <a:bodyPr anchor="ctr">
            <a:normAutofit/>
          </a:bodyPr>
          <a:lstStyle/>
          <a:p>
            <a:pPr algn="l"/>
            <a:r>
              <a:rPr lang="nl-NL" sz="8000" dirty="0">
                <a:solidFill>
                  <a:srgbClr val="FFFFFF"/>
                </a:solidFill>
              </a:rPr>
              <a:t>Les 8 Vervolg Voedingsleer en actieplan</a:t>
            </a:r>
          </a:p>
        </p:txBody>
      </p:sp>
      <p:sp>
        <p:nvSpPr>
          <p:cNvPr id="3" name="Ondertitel 2"/>
          <p:cNvSpPr>
            <a:spLocks noGrp="1"/>
          </p:cNvSpPr>
          <p:nvPr>
            <p:ph type="subTitle" idx="1"/>
          </p:nvPr>
        </p:nvSpPr>
        <p:spPr>
          <a:xfrm>
            <a:off x="849963" y="1200152"/>
            <a:ext cx="2816535" cy="4457696"/>
          </a:xfrm>
        </p:spPr>
        <p:txBody>
          <a:bodyPr anchor="ctr">
            <a:normAutofit/>
          </a:bodyPr>
          <a:lstStyle/>
          <a:p>
            <a:pPr algn="r"/>
            <a:r>
              <a:rPr lang="nl-NL" sz="2800">
                <a:solidFill>
                  <a:srgbClr val="FFFFFF"/>
                </a:solidFill>
              </a:rPr>
              <a:t>Leerjaar 2 IBS mijn ondernemening</a:t>
            </a:r>
          </a:p>
          <a:p>
            <a:pPr algn="r"/>
            <a:endParaRPr lang="nl-NL" sz="2800">
              <a:solidFill>
                <a:srgbClr val="FFFFFF"/>
              </a:solidFill>
            </a:endParaRPr>
          </a:p>
        </p:txBody>
      </p:sp>
      <p:cxnSp>
        <p:nvCxnSpPr>
          <p:cNvPr id="36" name="Straight Connector 35">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0396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D33DE8-AF0A-4640-BCAC-0AFA5B0E97AC}"/>
              </a:ext>
            </a:extLst>
          </p:cNvPr>
          <p:cNvSpPr>
            <a:spLocks noGrp="1"/>
          </p:cNvSpPr>
          <p:nvPr>
            <p:ph type="title"/>
          </p:nvPr>
        </p:nvSpPr>
        <p:spPr>
          <a:xfrm>
            <a:off x="648929" y="629266"/>
            <a:ext cx="5127031" cy="1676603"/>
          </a:xfrm>
        </p:spPr>
        <p:txBody>
          <a:bodyPr>
            <a:normAutofit/>
          </a:bodyPr>
          <a:lstStyle/>
          <a:p>
            <a:r>
              <a:rPr lang="nl-NL" dirty="0"/>
              <a:t>Eetmeter</a:t>
            </a:r>
          </a:p>
        </p:txBody>
      </p:sp>
      <p:sp>
        <p:nvSpPr>
          <p:cNvPr id="3" name="Tijdelijke aanduiding voor inhoud 2">
            <a:extLst>
              <a:ext uri="{FF2B5EF4-FFF2-40B4-BE49-F238E27FC236}">
                <a16:creationId xmlns:a16="http://schemas.microsoft.com/office/drawing/2014/main" id="{D3F63F51-B971-DB48-B393-349EB2B60E2E}"/>
              </a:ext>
            </a:extLst>
          </p:cNvPr>
          <p:cNvSpPr>
            <a:spLocks noGrp="1"/>
          </p:cNvSpPr>
          <p:nvPr>
            <p:ph idx="1"/>
          </p:nvPr>
        </p:nvSpPr>
        <p:spPr>
          <a:xfrm>
            <a:off x="648930" y="2438400"/>
            <a:ext cx="5127029" cy="3785419"/>
          </a:xfrm>
        </p:spPr>
        <p:txBody>
          <a:bodyPr>
            <a:normAutofit/>
          </a:bodyPr>
          <a:lstStyle/>
          <a:p>
            <a:r>
              <a:rPr lang="nl-NL" sz="2200" dirty="0"/>
              <a:t>Bekijk de ingevulde Eetmeter?</a:t>
            </a:r>
          </a:p>
          <a:p>
            <a:r>
              <a:rPr lang="nl-NL" sz="2200" dirty="0"/>
              <a:t>Welke Quick </a:t>
            </a:r>
            <a:r>
              <a:rPr lang="nl-NL" sz="2200" dirty="0" err="1"/>
              <a:t>wins</a:t>
            </a:r>
            <a:r>
              <a:rPr lang="nl-NL" sz="2200" dirty="0"/>
              <a:t> zie je</a:t>
            </a:r>
          </a:p>
          <a:p>
            <a:r>
              <a:rPr lang="nl-NL" sz="2200" dirty="0"/>
              <a:t>Bekijk alle informatie van het Voedingscentrum?</a:t>
            </a:r>
          </a:p>
          <a:p>
            <a:r>
              <a:rPr lang="nl-NL" sz="2200" dirty="0"/>
              <a:t>Welke hulpmiddelen kun je vinden op de website van het Voedingscentrum?</a:t>
            </a:r>
          </a:p>
          <a:p>
            <a:r>
              <a:rPr lang="nl-NL" sz="2200" dirty="0"/>
              <a:t>Voor vitamines en mineralen kijk ook op de site van het vitamine-informatiebureau: </a:t>
            </a:r>
            <a:r>
              <a:rPr lang="nl-NL" sz="2200" dirty="0">
                <a:hlinkClick r:id="rId2"/>
              </a:rPr>
              <a:t>https://www.vitamine-info.nl</a:t>
            </a:r>
            <a:endParaRPr lang="nl-NL" sz="2200" dirty="0"/>
          </a:p>
          <a:p>
            <a:endParaRPr lang="nl-NL" sz="2200" dirty="0"/>
          </a:p>
          <a:p>
            <a:pPr marL="0" indent="0">
              <a:buNone/>
            </a:pPr>
            <a:endParaRPr lang="nl-NL" sz="2200" dirty="0"/>
          </a:p>
        </p:txBody>
      </p:sp>
      <p:pic>
        <p:nvPicPr>
          <p:cNvPr id="5" name="Afbeelding 4" descr="Afbeelding met rood, tekening&#10;&#10;Automatisch gegenereerde beschrijving">
            <a:extLst>
              <a:ext uri="{FF2B5EF4-FFF2-40B4-BE49-F238E27FC236}">
                <a16:creationId xmlns:a16="http://schemas.microsoft.com/office/drawing/2014/main" id="{D67E8013-0DC0-8140-9D20-7B362E212867}"/>
              </a:ext>
            </a:extLst>
          </p:cNvPr>
          <p:cNvPicPr>
            <a:picLocks noChangeAspect="1"/>
          </p:cNvPicPr>
          <p:nvPr/>
        </p:nvPicPr>
        <p:blipFill rotWithShape="1">
          <a:blip r:embed="rId3"/>
          <a:srcRect l="2082" r="-2" b="-2"/>
          <a:stretch/>
        </p:blipFill>
        <p:spPr>
          <a:xfrm>
            <a:off x="6090613" y="640082"/>
            <a:ext cx="5461724" cy="5577837"/>
          </a:xfrm>
          <a:prstGeom prst="rect">
            <a:avLst/>
          </a:prstGeom>
          <a:effectLst/>
        </p:spPr>
      </p:pic>
    </p:spTree>
    <p:extLst>
      <p:ext uri="{BB962C8B-B14F-4D97-AF65-F5344CB8AC3E}">
        <p14:creationId xmlns:p14="http://schemas.microsoft.com/office/powerpoint/2010/main" val="2832310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297762" y="1053711"/>
            <a:ext cx="5638994" cy="1424446"/>
          </a:xfrm>
        </p:spPr>
        <p:txBody>
          <a:bodyPr>
            <a:normAutofit/>
          </a:bodyPr>
          <a:lstStyle/>
          <a:p>
            <a:r>
              <a:rPr lang="nl-NL">
                <a:solidFill>
                  <a:srgbClr val="FFFFFF"/>
                </a:solidFill>
              </a:rPr>
              <a:t>Dagelijkse energiebehoefte</a:t>
            </a:r>
          </a:p>
        </p:txBody>
      </p:sp>
      <p:pic>
        <p:nvPicPr>
          <p:cNvPr id="4" name="Afbeelding 3">
            <a:extLst>
              <a:ext uri="{FF2B5EF4-FFF2-40B4-BE49-F238E27FC236}">
                <a16:creationId xmlns:a16="http://schemas.microsoft.com/office/drawing/2014/main" id="{685E772D-9856-C346-AA05-49AC582C3719}"/>
              </a:ext>
            </a:extLst>
          </p:cNvPr>
          <p:cNvPicPr>
            <a:picLocks noChangeAspect="1"/>
          </p:cNvPicPr>
          <p:nvPr/>
        </p:nvPicPr>
        <p:blipFill>
          <a:blip r:embed="rId3"/>
          <a:stretch>
            <a:fillRect/>
          </a:stretch>
        </p:blipFill>
        <p:spPr>
          <a:xfrm>
            <a:off x="1462331" y="478232"/>
            <a:ext cx="1701840" cy="2789902"/>
          </a:xfrm>
          <a:prstGeom prst="rect">
            <a:avLst/>
          </a:prstGeom>
        </p:spPr>
      </p:pic>
      <p:cxnSp>
        <p:nvCxnSpPr>
          <p:cNvPr id="12" name="Straight Connector 11">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Afbeelding 4"/>
          <p:cNvPicPr>
            <a:picLocks noChangeAspect="1"/>
          </p:cNvPicPr>
          <p:nvPr/>
        </p:nvPicPr>
        <p:blipFill>
          <a:blip r:embed="rId4"/>
          <a:stretch>
            <a:fillRect/>
          </a:stretch>
        </p:blipFill>
        <p:spPr>
          <a:xfrm>
            <a:off x="918791" y="3589867"/>
            <a:ext cx="2788920" cy="2788920"/>
          </a:xfrm>
          <a:prstGeom prst="rect">
            <a:avLst/>
          </a:prstGeom>
        </p:spPr>
      </p:pic>
      <p:sp>
        <p:nvSpPr>
          <p:cNvPr id="3" name="Tijdelijke aanduiding voor inhoud 2"/>
          <p:cNvSpPr>
            <a:spLocks noGrp="1"/>
          </p:cNvSpPr>
          <p:nvPr>
            <p:ph idx="1"/>
          </p:nvPr>
        </p:nvSpPr>
        <p:spPr>
          <a:xfrm>
            <a:off x="5297762" y="2799889"/>
            <a:ext cx="5747187" cy="2987543"/>
          </a:xfrm>
        </p:spPr>
        <p:txBody>
          <a:bodyPr anchor="t">
            <a:normAutofit/>
          </a:bodyPr>
          <a:lstStyle/>
          <a:p>
            <a:pPr marL="0" indent="0" fontAlgn="base">
              <a:buNone/>
            </a:pPr>
            <a:r>
              <a:rPr lang="nl-NL" sz="1300" i="1">
                <a:solidFill>
                  <a:srgbClr val="FFFFFF"/>
                </a:solidFill>
              </a:rPr>
              <a:t>Energiebehoefte bepalen</a:t>
            </a:r>
          </a:p>
          <a:p>
            <a:pPr marL="0" indent="0" fontAlgn="base">
              <a:buNone/>
            </a:pPr>
            <a:endParaRPr lang="nl-NL" sz="1300" i="1">
              <a:solidFill>
                <a:srgbClr val="FFFFFF"/>
              </a:solidFill>
            </a:endParaRPr>
          </a:p>
          <a:p>
            <a:pPr marL="0" indent="0" fontAlgn="base">
              <a:buNone/>
            </a:pPr>
            <a:r>
              <a:rPr lang="nl-NL" sz="1300" i="1">
                <a:solidFill>
                  <a:srgbClr val="FFFFFF"/>
                </a:solidFill>
              </a:rPr>
              <a:t>De energiebehoefte (de hoeveelheid kilocalorieën je nodig hebt op een dag) is opgebouwd uit de volgende onderdelen (2):</a:t>
            </a:r>
          </a:p>
          <a:p>
            <a:pPr marL="0" indent="0" fontAlgn="base">
              <a:buNone/>
            </a:pPr>
            <a:endParaRPr lang="nl-NL" sz="1300" i="1">
              <a:solidFill>
                <a:srgbClr val="FFFFFF"/>
              </a:solidFill>
            </a:endParaRPr>
          </a:p>
          <a:p>
            <a:pPr marL="0" indent="0" fontAlgn="base">
              <a:buNone/>
            </a:pPr>
            <a:r>
              <a:rPr lang="nl-NL" sz="1300" i="1">
                <a:solidFill>
                  <a:srgbClr val="FFFFFF"/>
                </a:solidFill>
              </a:rPr>
              <a:t>Ruststofwisseling/basaalmetabolisme: de hoeveelheid kilocalorieën die het lichaam gebruikt in rust (dus zonder beweging);</a:t>
            </a:r>
          </a:p>
          <a:p>
            <a:pPr marL="0" indent="0" fontAlgn="base">
              <a:buNone/>
            </a:pPr>
            <a:r>
              <a:rPr lang="nl-NL" sz="1300" i="1">
                <a:solidFill>
                  <a:srgbClr val="FFFFFF"/>
                </a:solidFill>
              </a:rPr>
              <a:t>Het effect van bewegen: energie die je gebruikt om te kunnen bewegen;</a:t>
            </a:r>
          </a:p>
          <a:p>
            <a:pPr marL="0" indent="0" fontAlgn="base">
              <a:buNone/>
            </a:pPr>
            <a:r>
              <a:rPr lang="nl-NL" sz="1300" i="1">
                <a:solidFill>
                  <a:srgbClr val="FFFFFF"/>
                </a:solidFill>
              </a:rPr>
              <a:t>het thermisch effect van voeding: de energie die nodig voor het verteren en omzetten van voeding en voedingsstoffen;</a:t>
            </a:r>
          </a:p>
          <a:p>
            <a:pPr marL="0" indent="0" fontAlgn="base">
              <a:buNone/>
            </a:pPr>
            <a:r>
              <a:rPr lang="nl-NL" sz="1300" i="1">
                <a:solidFill>
                  <a:srgbClr val="FFFFFF"/>
                </a:solidFill>
              </a:rPr>
              <a:t>Energieverbruik door groei (bij kinderen).</a:t>
            </a:r>
          </a:p>
          <a:p>
            <a:pPr marL="0" indent="0" fontAlgn="base">
              <a:buNone/>
            </a:pPr>
            <a:endParaRPr lang="nl-NL" sz="1300" i="1">
              <a:solidFill>
                <a:srgbClr val="FFFFFF"/>
              </a:solidFill>
            </a:endParaRPr>
          </a:p>
          <a:p>
            <a:pPr marL="0" indent="0" fontAlgn="base">
              <a:buNone/>
            </a:pPr>
            <a:endParaRPr lang="nl-NL" sz="1300">
              <a:solidFill>
                <a:srgbClr val="FFFFFF"/>
              </a:solidFill>
            </a:endParaRPr>
          </a:p>
          <a:p>
            <a:endParaRPr lang="nl-NL" sz="1300">
              <a:solidFill>
                <a:srgbClr val="FFFFFF"/>
              </a:solidFill>
            </a:endParaRPr>
          </a:p>
        </p:txBody>
      </p:sp>
    </p:spTree>
    <p:extLst>
      <p:ext uri="{BB962C8B-B14F-4D97-AF65-F5344CB8AC3E}">
        <p14:creationId xmlns:p14="http://schemas.microsoft.com/office/powerpoint/2010/main" val="2308915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fbeelding met voedsel, fruit, tafel, bord&#10;&#10;Automatisch gegenereerde beschrijving">
            <a:extLst>
              <a:ext uri="{FF2B5EF4-FFF2-40B4-BE49-F238E27FC236}">
                <a16:creationId xmlns:a16="http://schemas.microsoft.com/office/drawing/2014/main" id="{495A73E9-74FE-43C0-8119-B56186A75E89}"/>
              </a:ext>
            </a:extLst>
          </p:cNvPr>
          <p:cNvPicPr>
            <a:picLocks noChangeAspect="1"/>
          </p:cNvPicPr>
          <p:nvPr/>
        </p:nvPicPr>
        <p:blipFill rotWithShape="1">
          <a:blip r:embed="rId2"/>
          <a:srcRect l="21159" r="8267" b="-1"/>
          <a:stretch/>
        </p:blipFill>
        <p:spPr>
          <a:xfrm>
            <a:off x="6728728" y="1690688"/>
            <a:ext cx="5463273" cy="5167312"/>
          </a:xfrm>
          <a:custGeom>
            <a:avLst/>
            <a:gdLst>
              <a:gd name="connsiteX0" fmla="*/ 2391664 w 5463273"/>
              <a:gd name="connsiteY0" fmla="*/ 0 h 5167312"/>
              <a:gd name="connsiteX1" fmla="*/ 2729598 w 5463273"/>
              <a:gd name="connsiteY1" fmla="*/ 0 h 5167312"/>
              <a:gd name="connsiteX2" fmla="*/ 3668014 w 5463273"/>
              <a:gd name="connsiteY2" fmla="*/ 0 h 5167312"/>
              <a:gd name="connsiteX3" fmla="*/ 5463273 w 5463273"/>
              <a:gd name="connsiteY3" fmla="*/ 0 h 5167312"/>
              <a:gd name="connsiteX4" fmla="*/ 5463273 w 5463273"/>
              <a:gd name="connsiteY4" fmla="*/ 5167310 h 5167312"/>
              <a:gd name="connsiteX5" fmla="*/ 3668014 w 5463273"/>
              <a:gd name="connsiteY5" fmla="*/ 5167310 h 5167312"/>
              <a:gd name="connsiteX6" fmla="*/ 3668014 w 5463273"/>
              <a:gd name="connsiteY6" fmla="*/ 5167312 h 5167312"/>
              <a:gd name="connsiteX7" fmla="*/ 0 w 5463273"/>
              <a:gd name="connsiteY7" fmla="*/ 5167312 h 5167312"/>
              <a:gd name="connsiteX8" fmla="*/ 2393879 w 5463273"/>
              <a:gd name="connsiteY8" fmla="*/ 952 h 5167312"/>
              <a:gd name="connsiteX9" fmla="*/ 2391664 w 5463273"/>
              <a:gd name="connsiteY9"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63273" h="5167312">
                <a:moveTo>
                  <a:pt x="2391664" y="0"/>
                </a:moveTo>
                <a:lnTo>
                  <a:pt x="2729598" y="0"/>
                </a:lnTo>
                <a:lnTo>
                  <a:pt x="3668014" y="0"/>
                </a:lnTo>
                <a:lnTo>
                  <a:pt x="5463273" y="0"/>
                </a:lnTo>
                <a:lnTo>
                  <a:pt x="5463273" y="5167310"/>
                </a:lnTo>
                <a:lnTo>
                  <a:pt x="3668014" y="5167310"/>
                </a:lnTo>
                <a:lnTo>
                  <a:pt x="3668014" y="5167312"/>
                </a:lnTo>
                <a:lnTo>
                  <a:pt x="0" y="5167312"/>
                </a:lnTo>
                <a:lnTo>
                  <a:pt x="2393879" y="952"/>
                </a:lnTo>
                <a:lnTo>
                  <a:pt x="2391664" y="952"/>
                </a:lnTo>
                <a:close/>
              </a:path>
            </a:pathLst>
          </a:custGeom>
        </p:spPr>
      </p:pic>
      <p:sp>
        <p:nvSpPr>
          <p:cNvPr id="11" name="Freeform: Shape 10">
            <a:extLst>
              <a:ext uri="{FF2B5EF4-FFF2-40B4-BE49-F238E27FC236}">
                <a16:creationId xmlns:a16="http://schemas.microsoft.com/office/drawing/2014/main" id="{581DAA37-DAFB-47C9-9EE7-11C030BEC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0688"/>
            <a:ext cx="8958061" cy="5167312"/>
          </a:xfrm>
          <a:custGeom>
            <a:avLst/>
            <a:gdLst>
              <a:gd name="connsiteX0" fmla="*/ 0 w 8958061"/>
              <a:gd name="connsiteY0" fmla="*/ 0 h 5167312"/>
              <a:gd name="connsiteX1" fmla="*/ 7885684 w 8958061"/>
              <a:gd name="connsiteY1" fmla="*/ 0 h 5167312"/>
              <a:gd name="connsiteX2" fmla="*/ 7884964 w 8958061"/>
              <a:gd name="connsiteY2" fmla="*/ 952 h 5167312"/>
              <a:gd name="connsiteX3" fmla="*/ 8958061 w 8958061"/>
              <a:gd name="connsiteY3" fmla="*/ 952 h 5167312"/>
              <a:gd name="connsiteX4" fmla="*/ 6564182 w 8958061"/>
              <a:gd name="connsiteY4" fmla="*/ 5167312 h 5167312"/>
              <a:gd name="connsiteX5" fmla="*/ 3026607 w 8958061"/>
              <a:gd name="connsiteY5" fmla="*/ 5167312 h 5167312"/>
              <a:gd name="connsiteX6" fmla="*/ 3026607 w 8958061"/>
              <a:gd name="connsiteY6" fmla="*/ 5166360 h 5167312"/>
              <a:gd name="connsiteX7" fmla="*/ 0 w 8958061"/>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8061" h="5167312">
                <a:moveTo>
                  <a:pt x="0" y="0"/>
                </a:moveTo>
                <a:lnTo>
                  <a:pt x="7885684" y="0"/>
                </a:lnTo>
                <a:lnTo>
                  <a:pt x="7884964" y="952"/>
                </a:lnTo>
                <a:lnTo>
                  <a:pt x="8958061" y="952"/>
                </a:lnTo>
                <a:lnTo>
                  <a:pt x="6564182" y="5167312"/>
                </a:lnTo>
                <a:lnTo>
                  <a:pt x="3026607" y="5167312"/>
                </a:lnTo>
                <a:lnTo>
                  <a:pt x="3026607"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CACF653-BA2E-1941-9FB9-A353086D65FA}"/>
              </a:ext>
            </a:extLst>
          </p:cNvPr>
          <p:cNvSpPr>
            <a:spLocks noGrp="1"/>
          </p:cNvSpPr>
          <p:nvPr>
            <p:ph type="title"/>
          </p:nvPr>
        </p:nvSpPr>
        <p:spPr>
          <a:xfrm>
            <a:off x="841248" y="365759"/>
            <a:ext cx="7769352" cy="1325880"/>
          </a:xfrm>
        </p:spPr>
        <p:txBody>
          <a:bodyPr anchor="ctr">
            <a:normAutofit/>
          </a:bodyPr>
          <a:lstStyle/>
          <a:p>
            <a:r>
              <a:rPr lang="nl-NL">
                <a:solidFill>
                  <a:schemeClr val="bg1"/>
                </a:solidFill>
              </a:rPr>
              <a:t>Quick wins voeding</a:t>
            </a:r>
          </a:p>
        </p:txBody>
      </p:sp>
      <p:sp>
        <p:nvSpPr>
          <p:cNvPr id="13" name="Freeform: Shape 12">
            <a:extLst>
              <a:ext uri="{FF2B5EF4-FFF2-40B4-BE49-F238E27FC236}">
                <a16:creationId xmlns:a16="http://schemas.microsoft.com/office/drawing/2014/main" id="{F4CBD955-7E14-485C-919F-EC1D1B9B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5410" y="2"/>
            <a:ext cx="2986590" cy="1511301"/>
          </a:xfrm>
          <a:custGeom>
            <a:avLst/>
            <a:gdLst>
              <a:gd name="connsiteX0" fmla="*/ 697617 w 2986590"/>
              <a:gd name="connsiteY0" fmla="*/ 0 h 1511301"/>
              <a:gd name="connsiteX1" fmla="*/ 1096710 w 2986590"/>
              <a:gd name="connsiteY1" fmla="*/ 0 h 1511301"/>
              <a:gd name="connsiteX2" fmla="*/ 1191330 w 2986590"/>
              <a:gd name="connsiteY2" fmla="*/ 0 h 1511301"/>
              <a:gd name="connsiteX3" fmla="*/ 2986590 w 2986590"/>
              <a:gd name="connsiteY3" fmla="*/ 0 h 1511301"/>
              <a:gd name="connsiteX4" fmla="*/ 2986590 w 2986590"/>
              <a:gd name="connsiteY4" fmla="*/ 1511301 h 1511301"/>
              <a:gd name="connsiteX5" fmla="*/ 1191330 w 2986590"/>
              <a:gd name="connsiteY5" fmla="*/ 1511301 h 1511301"/>
              <a:gd name="connsiteX6" fmla="*/ 399093 w 2986590"/>
              <a:gd name="connsiteY6" fmla="*/ 1511301 h 1511301"/>
              <a:gd name="connsiteX7" fmla="*/ 0 w 2986590"/>
              <a:gd name="connsiteY7" fmla="*/ 1511301 h 1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590" h="1511301">
                <a:moveTo>
                  <a:pt x="697617" y="0"/>
                </a:moveTo>
                <a:lnTo>
                  <a:pt x="1096710" y="0"/>
                </a:lnTo>
                <a:lnTo>
                  <a:pt x="1191330" y="0"/>
                </a:lnTo>
                <a:lnTo>
                  <a:pt x="2986590" y="0"/>
                </a:lnTo>
                <a:lnTo>
                  <a:pt x="2986590" y="1511301"/>
                </a:lnTo>
                <a:lnTo>
                  <a:pt x="1191330" y="1511301"/>
                </a:lnTo>
                <a:lnTo>
                  <a:pt x="399093"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D74515D3-EC54-254B-8376-EE422C111FD9}"/>
              </a:ext>
            </a:extLst>
          </p:cNvPr>
          <p:cNvSpPr>
            <a:spLocks noGrp="1"/>
          </p:cNvSpPr>
          <p:nvPr>
            <p:ph idx="1"/>
          </p:nvPr>
        </p:nvSpPr>
        <p:spPr>
          <a:xfrm>
            <a:off x="841248" y="2209800"/>
            <a:ext cx="5887479" cy="4010025"/>
          </a:xfrm>
        </p:spPr>
        <p:txBody>
          <a:bodyPr anchor="t">
            <a:normAutofit/>
          </a:bodyPr>
          <a:lstStyle/>
          <a:p>
            <a:r>
              <a:rPr lang="nl-NL" sz="2000" dirty="0">
                <a:solidFill>
                  <a:srgbClr val="FFFFFF"/>
                </a:solidFill>
              </a:rPr>
              <a:t>Waar ga je mee aan de slag?</a:t>
            </a:r>
          </a:p>
        </p:txBody>
      </p:sp>
    </p:spTree>
    <p:extLst>
      <p:ext uri="{BB962C8B-B14F-4D97-AF65-F5344CB8AC3E}">
        <p14:creationId xmlns:p14="http://schemas.microsoft.com/office/powerpoint/2010/main" val="69771458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A177DC-F71B-A242-BF8E-1FECC240A765}"/>
              </a:ext>
            </a:extLst>
          </p:cNvPr>
          <p:cNvSpPr>
            <a:spLocks noGrp="1"/>
          </p:cNvSpPr>
          <p:nvPr>
            <p:ph type="title"/>
          </p:nvPr>
        </p:nvSpPr>
        <p:spPr/>
        <p:txBody>
          <a:bodyPr>
            <a:normAutofit/>
          </a:bodyPr>
          <a:lstStyle/>
          <a:p>
            <a:r>
              <a:rPr lang="nl-NL" dirty="0">
                <a:solidFill>
                  <a:srgbClr val="000000"/>
                </a:solidFill>
              </a:rPr>
              <a:t>Verschil tussen macro- en micronutriënten</a:t>
            </a:r>
            <a:endParaRPr lang="nl-NL" dirty="0">
              <a:solidFill>
                <a:srgbClr val="FFFFFF"/>
              </a:solidFill>
            </a:endParaRPr>
          </a:p>
        </p:txBody>
      </p:sp>
      <p:sp>
        <p:nvSpPr>
          <p:cNvPr id="3" name="Tijdelijke aanduiding voor inhoud 2">
            <a:extLst>
              <a:ext uri="{FF2B5EF4-FFF2-40B4-BE49-F238E27FC236}">
                <a16:creationId xmlns:a16="http://schemas.microsoft.com/office/drawing/2014/main" id="{7AD234C4-E256-264F-AACE-09844DB97127}"/>
              </a:ext>
            </a:extLst>
          </p:cNvPr>
          <p:cNvSpPr>
            <a:spLocks noGrp="1"/>
          </p:cNvSpPr>
          <p:nvPr>
            <p:ph idx="1"/>
          </p:nvPr>
        </p:nvSpPr>
        <p:spPr/>
        <p:txBody>
          <a:bodyPr anchor="ctr">
            <a:normAutofit fontScale="92500" lnSpcReduction="20000"/>
          </a:bodyPr>
          <a:lstStyle/>
          <a:p>
            <a:pPr marL="0" indent="0">
              <a:buNone/>
            </a:pPr>
            <a:r>
              <a:rPr lang="nl-NL" sz="2400" dirty="0">
                <a:solidFill>
                  <a:srgbClr val="000000"/>
                </a:solidFill>
              </a:rPr>
              <a:t>De voedingsstoffen hebben verschillende functies:</a:t>
            </a:r>
          </a:p>
          <a:p>
            <a:pPr marL="0" indent="0">
              <a:buNone/>
            </a:pPr>
            <a:r>
              <a:rPr lang="nl-NL" sz="2400" dirty="0">
                <a:solidFill>
                  <a:srgbClr val="000000"/>
                </a:solidFill>
              </a:rPr>
              <a:t>Bouwstoffen dienen binnen een organisme voor de aanmaak van cellen. Belangrijke bouwstoffen zijn water, eiwitten en mineralen. Water en eiwitten zijn vooral belangrijk voor de aanmaak van cellen. Mineralen zoals calcium zijn belangrijk voor de aanmaak van botweefsel.</a:t>
            </a:r>
          </a:p>
          <a:p>
            <a:pPr marL="0" indent="0">
              <a:buNone/>
            </a:pPr>
            <a:r>
              <a:rPr lang="nl-NL" sz="2400" dirty="0">
                <a:solidFill>
                  <a:srgbClr val="000000"/>
                </a:solidFill>
              </a:rPr>
              <a:t>Brandstoffen zijn de voedingsstoffen waaruit energie gehaald wordt voor het samentrekken van spiercellen en het versturen van elektrische signalen tussen zenuwcellen. Deze energie wordt gehaald uit de biologische oxidatie (verbranding) van koolhydraten en vetten, soms uit eiwitten.</a:t>
            </a:r>
          </a:p>
          <a:p>
            <a:pPr marL="0" indent="0">
              <a:buNone/>
            </a:pPr>
            <a:r>
              <a:rPr lang="nl-NL" sz="2400" dirty="0">
                <a:solidFill>
                  <a:srgbClr val="000000"/>
                </a:solidFill>
              </a:rPr>
              <a:t>Regulerende stoffen of beschermende stoffen zijn voedingsstoffen die allerlei belangrijke lichaamsprocessen regelen en sturen: vitamines en mineralen. Hiervan heeft het lichaam slechts kleine hoeveelheden nodig.[2]</a:t>
            </a:r>
          </a:p>
          <a:p>
            <a:pPr marL="0" indent="0">
              <a:buNone/>
            </a:pPr>
            <a:endParaRPr lang="nl-NL" sz="2400" dirty="0">
              <a:solidFill>
                <a:srgbClr val="000000"/>
              </a:solidFill>
            </a:endParaRPr>
          </a:p>
          <a:p>
            <a:pPr marL="0" indent="0">
              <a:buNone/>
            </a:pPr>
            <a:r>
              <a:rPr lang="nl-NL" sz="2400" dirty="0">
                <a:solidFill>
                  <a:srgbClr val="000000"/>
                </a:solidFill>
              </a:rPr>
              <a:t>Relatie voedingsstoffen, enzymen, co-enzymen.</a:t>
            </a:r>
          </a:p>
        </p:txBody>
      </p:sp>
    </p:spTree>
    <p:extLst>
      <p:ext uri="{BB962C8B-B14F-4D97-AF65-F5344CB8AC3E}">
        <p14:creationId xmlns:p14="http://schemas.microsoft.com/office/powerpoint/2010/main" val="2354385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77963E-1F74-9A42-9662-79C7B4EECC99}"/>
              </a:ext>
            </a:extLst>
          </p:cNvPr>
          <p:cNvSpPr>
            <a:spLocks noGrp="1"/>
          </p:cNvSpPr>
          <p:nvPr>
            <p:ph type="title"/>
          </p:nvPr>
        </p:nvSpPr>
        <p:spPr>
          <a:xfrm>
            <a:off x="762001" y="803325"/>
            <a:ext cx="5314536" cy="1325563"/>
          </a:xfrm>
        </p:spPr>
        <p:txBody>
          <a:bodyPr>
            <a:normAutofit/>
          </a:bodyPr>
          <a:lstStyle/>
          <a:p>
            <a:r>
              <a:rPr lang="nl-NL" sz="2400" dirty="0"/>
              <a:t>Aan de slag!</a:t>
            </a:r>
            <a:br>
              <a:rPr lang="nl-NL" sz="2400" dirty="0"/>
            </a:br>
            <a:endParaRPr lang="nl-NL" sz="2400" dirty="0"/>
          </a:p>
        </p:txBody>
      </p:sp>
      <p:sp>
        <p:nvSpPr>
          <p:cNvPr id="3" name="Tijdelijke aanduiding voor inhoud 2">
            <a:extLst>
              <a:ext uri="{FF2B5EF4-FFF2-40B4-BE49-F238E27FC236}">
                <a16:creationId xmlns:a16="http://schemas.microsoft.com/office/drawing/2014/main" id="{30DD0468-812F-854C-B867-4FCC4A617356}"/>
              </a:ext>
            </a:extLst>
          </p:cNvPr>
          <p:cNvSpPr>
            <a:spLocks noGrp="1"/>
          </p:cNvSpPr>
          <p:nvPr>
            <p:ph idx="1"/>
          </p:nvPr>
        </p:nvSpPr>
        <p:spPr>
          <a:xfrm>
            <a:off x="762000" y="2279018"/>
            <a:ext cx="5314543" cy="3375920"/>
          </a:xfrm>
        </p:spPr>
        <p:txBody>
          <a:bodyPr anchor="t">
            <a:normAutofit/>
          </a:bodyPr>
          <a:lstStyle/>
          <a:p>
            <a:pPr lvl="1"/>
            <a:r>
              <a:rPr lang="nl-NL" sz="1800" dirty="0"/>
              <a:t>Bron</a:t>
            </a:r>
          </a:p>
          <a:p>
            <a:pPr lvl="1"/>
            <a:r>
              <a:rPr lang="nl-NL" sz="1800" dirty="0"/>
              <a:t>Wat doet de stof? </a:t>
            </a:r>
          </a:p>
          <a:p>
            <a:pPr lvl="1"/>
            <a:r>
              <a:rPr lang="nl-NL" sz="1800" dirty="0"/>
              <a:t>Wat gebeurt er wanneer je er te weinig (of teveel) van binnenkrijgt? </a:t>
            </a:r>
          </a:p>
          <a:p>
            <a:pPr lvl="1"/>
            <a:r>
              <a:rPr lang="nl-NL" sz="1800" dirty="0"/>
              <a:t>Waar zit het allemaal in? </a:t>
            </a:r>
          </a:p>
          <a:p>
            <a:pPr lvl="1"/>
            <a:r>
              <a:rPr lang="nl-NL" sz="1800" dirty="0"/>
              <a:t>In vet of water oplosbaar?</a:t>
            </a:r>
          </a:p>
          <a:p>
            <a:pPr lvl="1"/>
            <a:r>
              <a:rPr lang="nl-NL" sz="1800" dirty="0"/>
              <a:t>Specifieke doelgroepen?</a:t>
            </a:r>
          </a:p>
          <a:p>
            <a:pPr marL="457200" lvl="1" indent="0">
              <a:buNone/>
            </a:pPr>
            <a:endParaRPr lang="nl-NL" sz="1800" dirty="0"/>
          </a:p>
          <a:p>
            <a:endParaRPr lang="nl-NL"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13E20FF-4A5B-48E1-AE3C-C708A3CF9516}"/>
              </a:ext>
            </a:extLst>
          </p:cNvPr>
          <p:cNvPicPr>
            <a:picLocks noChangeAspect="1"/>
          </p:cNvPicPr>
          <p:nvPr/>
        </p:nvPicPr>
        <p:blipFill rotWithShape="1">
          <a:blip r:embed="rId2"/>
          <a:srcRect l="31021" r="4746"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49403991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514292" y="513612"/>
            <a:ext cx="9894133" cy="1031216"/>
          </a:xfrm>
        </p:spPr>
        <p:txBody>
          <a:bodyPr anchor="b">
            <a:normAutofit/>
          </a:bodyPr>
          <a:lstStyle/>
          <a:p>
            <a:r>
              <a:rPr lang="nl-NL" dirty="0"/>
              <a:t>Doelen stellen</a:t>
            </a:r>
          </a:p>
        </p:txBody>
      </p:sp>
      <p:pic>
        <p:nvPicPr>
          <p:cNvPr id="4" name="Afbeelding 3"/>
          <p:cNvPicPr>
            <a:picLocks noChangeAspect="1"/>
          </p:cNvPicPr>
          <p:nvPr/>
        </p:nvPicPr>
        <p:blipFill>
          <a:blip r:embed="rId2"/>
          <a:stretch>
            <a:fillRect/>
          </a:stretch>
        </p:blipFill>
        <p:spPr>
          <a:xfrm>
            <a:off x="1514293" y="2927602"/>
            <a:ext cx="5069382" cy="2078446"/>
          </a:xfrm>
          <a:prstGeom prst="rect">
            <a:avLst/>
          </a:prstGeom>
        </p:spPr>
      </p:pic>
      <p:sp>
        <p:nvSpPr>
          <p:cNvPr id="12"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7781373" y="2279151"/>
            <a:ext cx="3627063" cy="3387145"/>
          </a:xfrm>
        </p:spPr>
        <p:txBody>
          <a:bodyPr anchor="ctr">
            <a:normAutofit/>
          </a:bodyPr>
          <a:lstStyle/>
          <a:p>
            <a:r>
              <a:rPr lang="nl-NL" sz="1900"/>
              <a:t>Vraag naar de doelen van de klant</a:t>
            </a:r>
          </a:p>
          <a:p>
            <a:r>
              <a:rPr lang="nl-NL" sz="1900"/>
              <a:t>Wees realistisch, help de klant realistische doelen te stellen </a:t>
            </a:r>
          </a:p>
          <a:p>
            <a:r>
              <a:rPr lang="nl-NL" sz="1900"/>
              <a:t>Maak ze samen SMART:</a:t>
            </a:r>
          </a:p>
          <a:p>
            <a:pPr lvl="1"/>
            <a:r>
              <a:rPr lang="nl-NL" sz="1900"/>
              <a:t>Specifiek</a:t>
            </a:r>
          </a:p>
          <a:p>
            <a:pPr lvl="1"/>
            <a:r>
              <a:rPr lang="nl-NL" sz="1900"/>
              <a:t>Meetbaar</a:t>
            </a:r>
          </a:p>
          <a:p>
            <a:pPr lvl="1"/>
            <a:r>
              <a:rPr lang="nl-NL" sz="1900"/>
              <a:t>Acceptabel</a:t>
            </a:r>
          </a:p>
          <a:p>
            <a:pPr lvl="1"/>
            <a:r>
              <a:rPr lang="nl-NL" sz="1900"/>
              <a:t>Realistisch</a:t>
            </a:r>
          </a:p>
          <a:p>
            <a:pPr lvl="1"/>
            <a:r>
              <a:rPr lang="nl-NL" sz="1900"/>
              <a:t>Tijdgebonden </a:t>
            </a:r>
          </a:p>
          <a:p>
            <a:endParaRPr lang="nl-NL" sz="1900"/>
          </a:p>
        </p:txBody>
      </p:sp>
    </p:spTree>
    <p:extLst>
      <p:ext uri="{BB962C8B-B14F-4D97-AF65-F5344CB8AC3E}">
        <p14:creationId xmlns:p14="http://schemas.microsoft.com/office/powerpoint/2010/main" val="1244118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descr="Afbeelding met schermafbeelding&#10;&#10;Automatisch gegenereerde beschrijving">
            <a:extLst>
              <a:ext uri="{FF2B5EF4-FFF2-40B4-BE49-F238E27FC236}">
                <a16:creationId xmlns:a16="http://schemas.microsoft.com/office/drawing/2014/main" id="{E25BCB71-477C-C341-8875-92254F1C1864}"/>
              </a:ext>
            </a:extLst>
          </p:cNvPr>
          <p:cNvPicPr>
            <a:picLocks noGrp="1" noChangeAspect="1"/>
          </p:cNvPicPr>
          <p:nvPr>
            <p:ph idx="1"/>
          </p:nvPr>
        </p:nvPicPr>
        <p:blipFill rotWithShape="1">
          <a:blip r:embed="rId2"/>
          <a:srcRect t="16684" b="35251"/>
          <a:stretch/>
        </p:blipFill>
        <p:spPr>
          <a:xfrm>
            <a:off x="20" y="-1"/>
            <a:ext cx="12191980" cy="4394997"/>
          </a:xfrm>
          <a:prstGeom prst="rect">
            <a:avLst/>
          </a:prstGeom>
        </p:spPr>
      </p:pic>
      <p:sp>
        <p:nvSpPr>
          <p:cNvPr id="9" name="Freeform: Shape 8">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86518" y="4564049"/>
            <a:ext cx="3905483"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564049"/>
            <a:ext cx="9110805"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F1EBF74-F34D-234D-BDB5-D32E0E683E4B}"/>
              </a:ext>
            </a:extLst>
          </p:cNvPr>
          <p:cNvSpPr>
            <a:spLocks noGrp="1"/>
          </p:cNvSpPr>
          <p:nvPr>
            <p:ph type="title"/>
          </p:nvPr>
        </p:nvSpPr>
        <p:spPr>
          <a:xfrm>
            <a:off x="841248" y="4858247"/>
            <a:ext cx="6982834" cy="1026435"/>
          </a:xfrm>
        </p:spPr>
        <p:txBody>
          <a:bodyPr vert="horz" lIns="91440" tIns="45720" rIns="91440" bIns="45720" rtlCol="0" anchor="b">
            <a:normAutofit/>
          </a:bodyPr>
          <a:lstStyle/>
          <a:p>
            <a:r>
              <a:rPr lang="en-US" sz="4800" dirty="0" err="1">
                <a:solidFill>
                  <a:srgbClr val="FFFFFF"/>
                </a:solidFill>
              </a:rPr>
              <a:t>Coachgesprek</a:t>
            </a:r>
            <a:endParaRPr lang="en-US" sz="4800" dirty="0">
              <a:solidFill>
                <a:srgbClr val="FFFFFF"/>
              </a:solidFill>
            </a:endParaRPr>
          </a:p>
        </p:txBody>
      </p:sp>
      <p:sp>
        <p:nvSpPr>
          <p:cNvPr id="3" name="Rechthoek 2">
            <a:extLst>
              <a:ext uri="{FF2B5EF4-FFF2-40B4-BE49-F238E27FC236}">
                <a16:creationId xmlns:a16="http://schemas.microsoft.com/office/drawing/2014/main" id="{20F78256-F97B-4744-B953-5CD20718230B}"/>
              </a:ext>
            </a:extLst>
          </p:cNvPr>
          <p:cNvSpPr/>
          <p:nvPr/>
        </p:nvSpPr>
        <p:spPr>
          <a:xfrm>
            <a:off x="8665329" y="5002132"/>
            <a:ext cx="3121752" cy="646331"/>
          </a:xfrm>
          <a:prstGeom prst="rect">
            <a:avLst/>
          </a:prstGeom>
        </p:spPr>
        <p:txBody>
          <a:bodyPr wrap="none">
            <a:spAutoFit/>
          </a:bodyPr>
          <a:lstStyle/>
          <a:p>
            <a:r>
              <a:rPr lang="nl-NL" dirty="0">
                <a:hlinkClick r:id="rId3"/>
              </a:rPr>
              <a:t>https://youtu.be/xNLRo3jWPcg</a:t>
            </a:r>
            <a:endParaRPr lang="nl-NL" dirty="0"/>
          </a:p>
          <a:p>
            <a:endParaRPr lang="nl-NL" dirty="0"/>
          </a:p>
        </p:txBody>
      </p:sp>
    </p:spTree>
    <p:extLst>
      <p:ext uri="{BB962C8B-B14F-4D97-AF65-F5344CB8AC3E}">
        <p14:creationId xmlns:p14="http://schemas.microsoft.com/office/powerpoint/2010/main" val="357446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63029" y="1012004"/>
            <a:ext cx="3416158" cy="4795408"/>
          </a:xfrm>
          <a:prstGeom prst="ellipse">
            <a:avLst/>
          </a:prstGeom>
        </p:spPr>
        <p:txBody>
          <a:bodyPr>
            <a:normAutofit/>
          </a:bodyPr>
          <a:lstStyle/>
          <a:p>
            <a:r>
              <a:rPr lang="nl-NL" sz="3700">
                <a:solidFill>
                  <a:srgbClr val="FFFFFF"/>
                </a:solidFill>
              </a:rPr>
              <a:t>Leerdoelen</a:t>
            </a:r>
          </a:p>
        </p:txBody>
      </p:sp>
      <p:graphicFrame>
        <p:nvGraphicFramePr>
          <p:cNvPr id="5" name="Tijdelijke aanduiding voor inhoud 2">
            <a:extLst>
              <a:ext uri="{FF2B5EF4-FFF2-40B4-BE49-F238E27FC236}">
                <a16:creationId xmlns:a16="http://schemas.microsoft.com/office/drawing/2014/main" id="{4926DC5C-8113-4CC4-8ED8-333EBCCB2E67}"/>
              </a:ext>
            </a:extLst>
          </p:cNvPr>
          <p:cNvGraphicFramePr>
            <a:graphicFrameLocks noGrp="1"/>
          </p:cNvGraphicFramePr>
          <p:nvPr>
            <p:ph idx="1"/>
            <p:extLst>
              <p:ext uri="{D42A27DB-BD31-4B8C-83A1-F6EECF244321}">
                <p14:modId xmlns:p14="http://schemas.microsoft.com/office/powerpoint/2010/main" val="307949980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866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9181081"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object, geel, klok&#10;&#10;Automatisch gegenereerde beschrijving">
            <a:extLst>
              <a:ext uri="{FF2B5EF4-FFF2-40B4-BE49-F238E27FC236}">
                <a16:creationId xmlns:a16="http://schemas.microsoft.com/office/drawing/2014/main" id="{52BDC3DD-A43C-C64C-A120-EA2D95DCD1AB}"/>
              </a:ext>
            </a:extLst>
          </p:cNvPr>
          <p:cNvPicPr>
            <a:picLocks noGrp="1" noChangeAspect="1"/>
          </p:cNvPicPr>
          <p:nvPr>
            <p:ph idx="1"/>
          </p:nvPr>
        </p:nvPicPr>
        <p:blipFill rotWithShape="1">
          <a:blip r:embed="rId2"/>
          <a:srcRect r="2893" b="1"/>
          <a:stretch/>
        </p:blipFill>
        <p:spPr>
          <a:xfrm>
            <a:off x="741023" y="731673"/>
            <a:ext cx="8621342" cy="5394653"/>
          </a:xfrm>
          <a:prstGeom prst="rect">
            <a:avLst/>
          </a:prstGeom>
        </p:spPr>
      </p:pic>
      <p:sp>
        <p:nvSpPr>
          <p:cNvPr id="39"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38" y="448055"/>
            <a:ext cx="1920339" cy="3801257"/>
          </a:xfrm>
          <a:prstGeom prst="rect">
            <a:avLst/>
          </a:prstGeom>
          <a:solidFill>
            <a:srgbClr val="8E2B7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40" y="4419227"/>
            <a:ext cx="1920338"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26118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Energiebalans</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809" y="1675227"/>
            <a:ext cx="8450382" cy="4394199"/>
          </a:xfrm>
          <a:prstGeom prst="rect">
            <a:avLst/>
          </a:prstGeom>
        </p:spPr>
      </p:pic>
    </p:spTree>
    <p:extLst>
      <p:ext uri="{BB962C8B-B14F-4D97-AF65-F5344CB8AC3E}">
        <p14:creationId xmlns:p14="http://schemas.microsoft.com/office/powerpoint/2010/main" val="3374518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054FA-3E84-D64C-B55F-A1838EEB923F}"/>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a:solidFill>
                  <a:schemeClr val="bg1"/>
                </a:solidFill>
              </a:rPr>
              <a:t>Nederlandse beweegrichtlijnen</a:t>
            </a:r>
          </a:p>
        </p:txBody>
      </p:sp>
      <p:pic>
        <p:nvPicPr>
          <p:cNvPr id="5" name="Tijdelijke aanduiding voor inhoud 4">
            <a:extLst>
              <a:ext uri="{FF2B5EF4-FFF2-40B4-BE49-F238E27FC236}">
                <a16:creationId xmlns:a16="http://schemas.microsoft.com/office/drawing/2014/main" id="{D2AF67E1-7FE1-AC46-8470-A9281A48F781}"/>
              </a:ext>
            </a:extLst>
          </p:cNvPr>
          <p:cNvPicPr>
            <a:picLocks noGrp="1" noChangeAspect="1"/>
          </p:cNvPicPr>
          <p:nvPr>
            <p:ph idx="1"/>
          </p:nvPr>
        </p:nvPicPr>
        <p:blipFill>
          <a:blip r:embed="rId3"/>
          <a:stretch>
            <a:fillRect/>
          </a:stretch>
        </p:blipFill>
        <p:spPr>
          <a:xfrm>
            <a:off x="2006601" y="2032098"/>
            <a:ext cx="8178799" cy="3680459"/>
          </a:xfrm>
          <a:prstGeom prst="rect">
            <a:avLst/>
          </a:prstGeom>
        </p:spPr>
      </p:pic>
      <p:sp>
        <p:nvSpPr>
          <p:cNvPr id="3" name="Rechthoek 2">
            <a:extLst>
              <a:ext uri="{FF2B5EF4-FFF2-40B4-BE49-F238E27FC236}">
                <a16:creationId xmlns:a16="http://schemas.microsoft.com/office/drawing/2014/main" id="{A76AB82C-6033-7C44-8FA1-7C03CB7026F7}"/>
              </a:ext>
            </a:extLst>
          </p:cNvPr>
          <p:cNvSpPr/>
          <p:nvPr/>
        </p:nvSpPr>
        <p:spPr>
          <a:xfrm>
            <a:off x="4282489" y="5405052"/>
            <a:ext cx="1455078" cy="584775"/>
          </a:xfrm>
          <a:prstGeom prst="rect">
            <a:avLst/>
          </a:prstGeom>
        </p:spPr>
        <p:txBody>
          <a:bodyPr wrap="none">
            <a:spAutoFit/>
          </a:bodyPr>
          <a:lstStyle/>
          <a:p>
            <a:pPr>
              <a:spcAft>
                <a:spcPts val="600"/>
              </a:spcAft>
            </a:pPr>
            <a:r>
              <a:rPr lang="nl-NL" sz="1350" dirty="0">
                <a:hlinkClick r:id="rId4"/>
              </a:rPr>
              <a:t>Beweegrichtlijnen</a:t>
            </a:r>
            <a:endParaRPr lang="nl-NL" sz="1350"/>
          </a:p>
          <a:p>
            <a:pPr>
              <a:spcAft>
                <a:spcPts val="600"/>
              </a:spcAft>
            </a:pPr>
            <a:endParaRPr lang="nl-NL" sz="1350"/>
          </a:p>
        </p:txBody>
      </p:sp>
    </p:spTree>
    <p:extLst>
      <p:ext uri="{BB962C8B-B14F-4D97-AF65-F5344CB8AC3E}">
        <p14:creationId xmlns:p14="http://schemas.microsoft.com/office/powerpoint/2010/main" val="3079241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3C7608-4AF4-FF46-85F5-771113795600}"/>
              </a:ext>
            </a:extLst>
          </p:cNvPr>
          <p:cNvSpPr>
            <a:spLocks noGrp="1"/>
          </p:cNvSpPr>
          <p:nvPr>
            <p:ph type="title"/>
          </p:nvPr>
        </p:nvSpPr>
        <p:spPr>
          <a:xfrm>
            <a:off x="838200" y="5529884"/>
            <a:ext cx="7719381" cy="1096331"/>
          </a:xfrm>
        </p:spPr>
        <p:txBody>
          <a:bodyPr>
            <a:normAutofit/>
          </a:bodyPr>
          <a:lstStyle/>
          <a:p>
            <a:r>
              <a:rPr lang="nl-NL" dirty="0"/>
              <a:t>Pal</a:t>
            </a:r>
            <a:r>
              <a:rPr lang="nl-NL"/>
              <a:t>(</a:t>
            </a:r>
            <a:r>
              <a:rPr lang="nl-NL" err="1"/>
              <a:t>physical</a:t>
            </a:r>
            <a:r>
              <a:rPr lang="nl-NL"/>
              <a:t> </a:t>
            </a:r>
            <a:r>
              <a:rPr lang="nl-NL" err="1"/>
              <a:t>activity</a:t>
            </a:r>
            <a:r>
              <a:rPr lang="nl-NL"/>
              <a:t> level) </a:t>
            </a:r>
            <a:r>
              <a:rPr lang="nl-NL" dirty="0"/>
              <a:t>waarde</a:t>
            </a:r>
          </a:p>
        </p:txBody>
      </p:sp>
      <p:sp>
        <p:nvSpPr>
          <p:cNvPr id="11" name="Freeform: Shape 10">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ijdelijke aanduiding voor inhoud 3">
            <a:extLst>
              <a:ext uri="{FF2B5EF4-FFF2-40B4-BE49-F238E27FC236}">
                <a16:creationId xmlns:a16="http://schemas.microsoft.com/office/drawing/2014/main" id="{1841E55D-A12B-BF4A-9DB3-D4CC4CEC5982}"/>
              </a:ext>
            </a:extLst>
          </p:cNvPr>
          <p:cNvGraphicFramePr>
            <a:graphicFrameLocks noGrp="1"/>
          </p:cNvGraphicFramePr>
          <p:nvPr>
            <p:ph idx="1"/>
            <p:extLst>
              <p:ext uri="{D42A27DB-BD31-4B8C-83A1-F6EECF244321}">
                <p14:modId xmlns:p14="http://schemas.microsoft.com/office/powerpoint/2010/main" val="2048106618"/>
              </p:ext>
            </p:extLst>
          </p:nvPr>
        </p:nvGraphicFramePr>
        <p:xfrm>
          <a:off x="838200" y="796162"/>
          <a:ext cx="10515601" cy="3775588"/>
        </p:xfrm>
        <a:graphic>
          <a:graphicData uri="http://schemas.openxmlformats.org/drawingml/2006/table">
            <a:tbl>
              <a:tblPr firstRow="1" bandRow="1"/>
              <a:tblGrid>
                <a:gridCol w="6786000">
                  <a:extLst>
                    <a:ext uri="{9D8B030D-6E8A-4147-A177-3AD203B41FA5}">
                      <a16:colId xmlns:a16="http://schemas.microsoft.com/office/drawing/2014/main" val="2546245989"/>
                    </a:ext>
                  </a:extLst>
                </a:gridCol>
                <a:gridCol w="3729601">
                  <a:extLst>
                    <a:ext uri="{9D8B030D-6E8A-4147-A177-3AD203B41FA5}">
                      <a16:colId xmlns:a16="http://schemas.microsoft.com/office/drawing/2014/main" val="861219819"/>
                    </a:ext>
                  </a:extLst>
                </a:gridCol>
              </a:tblGrid>
              <a:tr h="534209">
                <a:tc>
                  <a:txBody>
                    <a:bodyPr/>
                    <a:lstStyle/>
                    <a:p>
                      <a:pPr algn="l" fontAlgn="t">
                        <a:spcBef>
                          <a:spcPts val="0"/>
                        </a:spcBef>
                        <a:spcAft>
                          <a:spcPts val="0"/>
                        </a:spcAft>
                      </a:pPr>
                      <a:r>
                        <a:rPr lang="nl-NL" sz="1900" b="1" i="0" u="none" strike="noStrike">
                          <a:solidFill>
                            <a:srgbClr val="FFFFFF"/>
                          </a:solidFill>
                          <a:effectLst/>
                          <a:latin typeface="Source Sans Pro" panose="020B0503030403020204" pitchFamily="34" charset="0"/>
                        </a:rPr>
                        <a:t>Leefstijl </a:t>
                      </a:r>
                      <a:endParaRPr lang="nl-NL" sz="1900" b="0" i="0" u="none" strike="noStrike">
                        <a:effectLst/>
                        <a:latin typeface="Arial" panose="020B0604020202020204" pitchFamily="34" charset="0"/>
                      </a:endParaRPr>
                    </a:p>
                  </a:txBody>
                  <a:tcPr marL="439402" marR="439402" marT="100077" marB="100077">
                    <a:lnL w="9525" cap="flat" cmpd="sng" algn="ctr">
                      <a:solidFill>
                        <a:srgbClr val="CFE4E4"/>
                      </a:solidFill>
                      <a:prstDash val="solid"/>
                      <a:round/>
                      <a:headEnd type="none" w="med" len="med"/>
                      <a:tailEnd type="none" w="med" len="med"/>
                    </a:lnL>
                    <a:lnR w="9525" cap="flat" cmpd="sng" algn="ctr">
                      <a:solidFill>
                        <a:srgbClr val="CFE4E4"/>
                      </a:solidFill>
                      <a:prstDash val="solid"/>
                      <a:round/>
                      <a:headEnd type="none" w="med" len="med"/>
                      <a:tailEnd type="none" w="med" len="med"/>
                    </a:lnR>
                    <a:lnT w="9525" cap="flat" cmpd="sng" algn="ctr">
                      <a:solidFill>
                        <a:srgbClr val="CFE4E4"/>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B8D9D2"/>
                    </a:solidFill>
                  </a:tcPr>
                </a:tc>
                <a:tc>
                  <a:txBody>
                    <a:bodyPr/>
                    <a:lstStyle/>
                    <a:p>
                      <a:pPr algn="l" fontAlgn="t">
                        <a:spcBef>
                          <a:spcPts val="0"/>
                        </a:spcBef>
                        <a:spcAft>
                          <a:spcPts val="0"/>
                        </a:spcAft>
                      </a:pPr>
                      <a:r>
                        <a:rPr lang="nl-NL" sz="1900" b="1" i="0" u="none" strike="noStrike">
                          <a:solidFill>
                            <a:srgbClr val="FFFFFF"/>
                          </a:solidFill>
                          <a:effectLst/>
                          <a:latin typeface="Source Sans Pro" panose="020B0503030403020204" pitchFamily="34" charset="0"/>
                        </a:rPr>
                        <a:t>PAL-waarde</a:t>
                      </a:r>
                      <a:endParaRPr lang="nl-NL" sz="1900" b="0" i="0" u="none" strike="noStrike">
                        <a:effectLst/>
                        <a:latin typeface="Arial" panose="020B0604020202020204" pitchFamily="34" charset="0"/>
                      </a:endParaRPr>
                    </a:p>
                  </a:txBody>
                  <a:tcPr marL="439402" marR="439402" marT="100077" marB="100077">
                    <a:lnL w="9525" cap="flat" cmpd="sng" algn="ctr">
                      <a:solidFill>
                        <a:srgbClr val="CFE4E4"/>
                      </a:solidFill>
                      <a:prstDash val="solid"/>
                      <a:round/>
                      <a:headEnd type="none" w="med" len="med"/>
                      <a:tailEnd type="none" w="med" len="med"/>
                    </a:lnL>
                    <a:lnR w="9525" cap="flat" cmpd="sng" algn="ctr">
                      <a:solidFill>
                        <a:srgbClr val="CFE4E4"/>
                      </a:solidFill>
                      <a:prstDash val="solid"/>
                      <a:round/>
                      <a:headEnd type="none" w="med" len="med"/>
                      <a:tailEnd type="none" w="med" len="med"/>
                    </a:lnR>
                    <a:lnT w="9525" cap="flat" cmpd="sng" algn="ctr">
                      <a:solidFill>
                        <a:srgbClr val="CFE4E4"/>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B8D9D2"/>
                    </a:solidFill>
                  </a:tcPr>
                </a:tc>
                <a:extLst>
                  <a:ext uri="{0D108BD9-81ED-4DB2-BD59-A6C34878D82A}">
                    <a16:rowId xmlns:a16="http://schemas.microsoft.com/office/drawing/2014/main" val="3359068680"/>
                  </a:ext>
                </a:extLst>
              </a:tr>
              <a:tr h="534209">
                <a:tc>
                  <a:txBody>
                    <a:bodyPr/>
                    <a:lstStyle/>
                    <a:p>
                      <a:pPr algn="l" fontAlgn="t">
                        <a:spcBef>
                          <a:spcPts val="0"/>
                        </a:spcBef>
                        <a:spcAft>
                          <a:spcPts val="0"/>
                        </a:spcAft>
                      </a:pPr>
                      <a:r>
                        <a:rPr lang="nl-NL" sz="1900" b="0" i="0" u="none" strike="noStrike">
                          <a:effectLst/>
                          <a:latin typeface="Arial" panose="020B0604020202020204" pitchFamily="34" charset="0"/>
                        </a:rPr>
                        <a:t>Bedlegerig</a:t>
                      </a:r>
                    </a:p>
                  </a:txBody>
                  <a:tcPr marL="439402" marR="439402" marT="100077" marB="100077">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8F8F8"/>
                    </a:solidFill>
                  </a:tcPr>
                </a:tc>
                <a:tc>
                  <a:txBody>
                    <a:bodyPr/>
                    <a:lstStyle/>
                    <a:p>
                      <a:pPr algn="l" fontAlgn="t">
                        <a:spcBef>
                          <a:spcPts val="0"/>
                        </a:spcBef>
                        <a:spcAft>
                          <a:spcPts val="0"/>
                        </a:spcAft>
                      </a:pPr>
                      <a:r>
                        <a:rPr lang="nl-NL" sz="1900" b="0" i="0" u="none" strike="noStrike">
                          <a:effectLst/>
                          <a:latin typeface="Arial" panose="020B0604020202020204" pitchFamily="34" charset="0"/>
                        </a:rPr>
                        <a:t>1.2</a:t>
                      </a:r>
                    </a:p>
                  </a:txBody>
                  <a:tcPr marL="439402" marR="439402" marT="100077" marB="100077">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8F8F8"/>
                    </a:solidFill>
                  </a:tcPr>
                </a:tc>
                <a:extLst>
                  <a:ext uri="{0D108BD9-81ED-4DB2-BD59-A6C34878D82A}">
                    <a16:rowId xmlns:a16="http://schemas.microsoft.com/office/drawing/2014/main" val="1502358220"/>
                  </a:ext>
                </a:extLst>
              </a:tr>
              <a:tr h="819376">
                <a:tc>
                  <a:txBody>
                    <a:bodyPr/>
                    <a:lstStyle/>
                    <a:p>
                      <a:pPr algn="l" fontAlgn="t">
                        <a:spcBef>
                          <a:spcPts val="0"/>
                        </a:spcBef>
                        <a:spcAft>
                          <a:spcPts val="0"/>
                        </a:spcAft>
                      </a:pPr>
                      <a:r>
                        <a:rPr lang="nl-NL" sz="1900" b="0" i="0" u="none" strike="noStrike" dirty="0">
                          <a:effectLst/>
                          <a:latin typeface="Arial" panose="020B0604020202020204" pitchFamily="34" charset="0"/>
                        </a:rPr>
                        <a:t>Zittend werk zonder mogelijkheid van bewegen en weinig of geen inspannende vrijetijdsbesteding</a:t>
                      </a:r>
                    </a:p>
                  </a:txBody>
                  <a:tcPr marL="439402" marR="439402" marT="100077" marB="100077">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algn="l" fontAlgn="t">
                        <a:spcBef>
                          <a:spcPts val="0"/>
                        </a:spcBef>
                        <a:spcAft>
                          <a:spcPts val="0"/>
                        </a:spcAft>
                      </a:pPr>
                      <a:r>
                        <a:rPr lang="nl-NL" sz="1900" b="0" i="0" u="none" strike="noStrike">
                          <a:effectLst/>
                          <a:latin typeface="Arial" panose="020B0604020202020204" pitchFamily="34" charset="0"/>
                        </a:rPr>
                        <a:t>1.4-1.5</a:t>
                      </a:r>
                    </a:p>
                  </a:txBody>
                  <a:tcPr marL="439402" marR="439402" marT="100077" marB="100077">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2911965184"/>
                  </a:ext>
                </a:extLst>
              </a:tr>
              <a:tr h="819376">
                <a:tc>
                  <a:txBody>
                    <a:bodyPr/>
                    <a:lstStyle/>
                    <a:p>
                      <a:pPr algn="l" fontAlgn="t">
                        <a:spcBef>
                          <a:spcPts val="0"/>
                        </a:spcBef>
                        <a:spcAft>
                          <a:spcPts val="0"/>
                        </a:spcAft>
                      </a:pPr>
                      <a:r>
                        <a:rPr lang="nl-NL" sz="1900" b="0" i="0" u="none" strike="noStrike" dirty="0">
                          <a:effectLst/>
                          <a:latin typeface="Arial" panose="020B0604020202020204" pitchFamily="34" charset="0"/>
                        </a:rPr>
                        <a:t>Zittend werk met mogelijkheid om te bewegen, maar weinig of geeninspannende vrijetijdsbesteding</a:t>
                      </a:r>
                    </a:p>
                  </a:txBody>
                  <a:tcPr marL="439402" marR="439402" marT="100077" marB="100077">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8F8F8"/>
                    </a:solidFill>
                  </a:tcPr>
                </a:tc>
                <a:tc>
                  <a:txBody>
                    <a:bodyPr/>
                    <a:lstStyle/>
                    <a:p>
                      <a:pPr algn="l" fontAlgn="t">
                        <a:spcBef>
                          <a:spcPts val="0"/>
                        </a:spcBef>
                        <a:spcAft>
                          <a:spcPts val="0"/>
                        </a:spcAft>
                      </a:pPr>
                      <a:r>
                        <a:rPr lang="nl-NL" sz="1900" b="0" i="0" u="none" strike="noStrike">
                          <a:effectLst/>
                          <a:latin typeface="Arial" panose="020B0604020202020204" pitchFamily="34" charset="0"/>
                        </a:rPr>
                        <a:t>1.6-1.7</a:t>
                      </a:r>
                    </a:p>
                  </a:txBody>
                  <a:tcPr marL="439402" marR="439402" marT="100077" marB="100077">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8F8F8"/>
                    </a:solidFill>
                  </a:tcPr>
                </a:tc>
                <a:extLst>
                  <a:ext uri="{0D108BD9-81ED-4DB2-BD59-A6C34878D82A}">
                    <a16:rowId xmlns:a16="http://schemas.microsoft.com/office/drawing/2014/main" val="3598206422"/>
                  </a:ext>
                </a:extLst>
              </a:tr>
              <a:tr h="534209">
                <a:tc>
                  <a:txBody>
                    <a:bodyPr/>
                    <a:lstStyle/>
                    <a:p>
                      <a:pPr algn="l" fontAlgn="t">
                        <a:spcBef>
                          <a:spcPts val="0"/>
                        </a:spcBef>
                        <a:spcAft>
                          <a:spcPts val="0"/>
                        </a:spcAft>
                      </a:pPr>
                      <a:r>
                        <a:rPr lang="nl-NL" sz="1900" b="0" i="0" u="none" strike="noStrike">
                          <a:effectLst/>
                          <a:latin typeface="Arial" panose="020B0604020202020204" pitchFamily="34" charset="0"/>
                        </a:rPr>
                        <a:t>Staand werk</a:t>
                      </a:r>
                    </a:p>
                  </a:txBody>
                  <a:tcPr marL="439402" marR="439402" marT="100077" marB="100077">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algn="l" fontAlgn="t">
                        <a:spcBef>
                          <a:spcPts val="0"/>
                        </a:spcBef>
                        <a:spcAft>
                          <a:spcPts val="0"/>
                        </a:spcAft>
                      </a:pPr>
                      <a:r>
                        <a:rPr lang="nl-NL" sz="1900" b="0" i="0" u="none" strike="noStrike">
                          <a:effectLst/>
                          <a:latin typeface="Arial" panose="020B0604020202020204" pitchFamily="34" charset="0"/>
                        </a:rPr>
                        <a:t>1.8-1.9</a:t>
                      </a:r>
                    </a:p>
                  </a:txBody>
                  <a:tcPr marL="439402" marR="439402" marT="100077" marB="100077">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509286737"/>
                  </a:ext>
                </a:extLst>
              </a:tr>
              <a:tr h="534209">
                <a:tc>
                  <a:txBody>
                    <a:bodyPr/>
                    <a:lstStyle/>
                    <a:p>
                      <a:pPr algn="l" fontAlgn="t">
                        <a:spcBef>
                          <a:spcPts val="0"/>
                        </a:spcBef>
                        <a:spcAft>
                          <a:spcPts val="0"/>
                        </a:spcAft>
                      </a:pPr>
                      <a:r>
                        <a:rPr lang="nl-NL" sz="1900" b="0" i="0" u="none" strike="noStrike" dirty="0">
                          <a:effectLst/>
                          <a:latin typeface="Arial" panose="020B0604020202020204" pitchFamily="34" charset="0"/>
                        </a:rPr>
                        <a:t>Zwaar werk of zeer actieve vrijetijdsbesteding</a:t>
                      </a:r>
                    </a:p>
                  </a:txBody>
                  <a:tcPr marL="439402" marR="439402" marT="100077" marB="100077">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8F8F8"/>
                    </a:solidFill>
                  </a:tcPr>
                </a:tc>
                <a:tc>
                  <a:txBody>
                    <a:bodyPr/>
                    <a:lstStyle/>
                    <a:p>
                      <a:pPr algn="l" fontAlgn="t">
                        <a:spcBef>
                          <a:spcPts val="0"/>
                        </a:spcBef>
                        <a:spcAft>
                          <a:spcPts val="0"/>
                        </a:spcAft>
                      </a:pPr>
                      <a:r>
                        <a:rPr lang="nl-NL" sz="1900" b="0" i="0" u="none" strike="noStrike" dirty="0">
                          <a:effectLst/>
                          <a:latin typeface="Arial" panose="020B0604020202020204" pitchFamily="34" charset="0"/>
                        </a:rPr>
                        <a:t>2.0-2.4</a:t>
                      </a:r>
                    </a:p>
                  </a:txBody>
                  <a:tcPr marL="439402" marR="439402" marT="100077" marB="100077">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8F8F8"/>
                    </a:solidFill>
                  </a:tcPr>
                </a:tc>
                <a:extLst>
                  <a:ext uri="{0D108BD9-81ED-4DB2-BD59-A6C34878D82A}">
                    <a16:rowId xmlns:a16="http://schemas.microsoft.com/office/drawing/2014/main" val="2046474387"/>
                  </a:ext>
                </a:extLst>
              </a:tr>
            </a:tbl>
          </a:graphicData>
        </a:graphic>
      </p:graphicFrame>
    </p:spTree>
    <p:extLst>
      <p:ext uri="{BB962C8B-B14F-4D97-AF65-F5344CB8AC3E}">
        <p14:creationId xmlns:p14="http://schemas.microsoft.com/office/powerpoint/2010/main" val="19720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6">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26">
            <a:extLst>
              <a:ext uri="{FF2B5EF4-FFF2-40B4-BE49-F238E27FC236}">
                <a16:creationId xmlns:a16="http://schemas.microsoft.com/office/drawing/2014/main" id="{48AADC38-41AB-482C-B8C3-6B9CD91B6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040"/>
            <a:ext cx="11548872"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Tijdelijke aanduiding voor inhoud 6">
            <a:extLst>
              <a:ext uri="{FF2B5EF4-FFF2-40B4-BE49-F238E27FC236}">
                <a16:creationId xmlns:a16="http://schemas.microsoft.com/office/drawing/2014/main" id="{F44E2CC4-C554-6345-9C32-9D991B7E0BE6}"/>
              </a:ext>
            </a:extLst>
          </p:cNvPr>
          <p:cNvPicPr>
            <a:picLocks noChangeAspect="1"/>
          </p:cNvPicPr>
          <p:nvPr/>
        </p:nvPicPr>
        <p:blipFill rotWithShape="1">
          <a:blip r:embed="rId2"/>
          <a:stretch/>
        </p:blipFill>
        <p:spPr>
          <a:xfrm>
            <a:off x="640080" y="772932"/>
            <a:ext cx="5276088" cy="3026136"/>
          </a:xfrm>
          <a:prstGeom prst="rect">
            <a:avLst/>
          </a:prstGeom>
        </p:spPr>
      </p:pic>
      <p:pic>
        <p:nvPicPr>
          <p:cNvPr id="10" name="Tijdelijke aanduiding voor inhoud 9">
            <a:extLst>
              <a:ext uri="{FF2B5EF4-FFF2-40B4-BE49-F238E27FC236}">
                <a16:creationId xmlns:a16="http://schemas.microsoft.com/office/drawing/2014/main" id="{965740DE-A153-2A4B-9401-2B21F4AD6465}"/>
              </a:ext>
            </a:extLst>
          </p:cNvPr>
          <p:cNvPicPr>
            <a:picLocks noChangeAspect="1"/>
          </p:cNvPicPr>
          <p:nvPr/>
        </p:nvPicPr>
        <p:blipFill>
          <a:blip r:embed="rId3"/>
          <a:stretch>
            <a:fillRect/>
          </a:stretch>
        </p:blipFill>
        <p:spPr>
          <a:xfrm>
            <a:off x="6272784" y="1213195"/>
            <a:ext cx="5276088" cy="2145609"/>
          </a:xfrm>
          <a:prstGeom prst="rect">
            <a:avLst/>
          </a:prstGeom>
        </p:spPr>
      </p:pic>
      <p:sp>
        <p:nvSpPr>
          <p:cNvPr id="16" name="Rechthoek 15">
            <a:extLst>
              <a:ext uri="{FF2B5EF4-FFF2-40B4-BE49-F238E27FC236}">
                <a16:creationId xmlns:a16="http://schemas.microsoft.com/office/drawing/2014/main" id="{CC6B162F-8494-9E42-87E8-70CB3A6570F4}"/>
              </a:ext>
            </a:extLst>
          </p:cNvPr>
          <p:cNvSpPr/>
          <p:nvPr/>
        </p:nvSpPr>
        <p:spPr>
          <a:xfrm>
            <a:off x="1635889" y="5059439"/>
            <a:ext cx="6096000" cy="923330"/>
          </a:xfrm>
          <a:prstGeom prst="rect">
            <a:avLst/>
          </a:prstGeom>
        </p:spPr>
        <p:txBody>
          <a:bodyPr>
            <a:spAutoFit/>
          </a:bodyPr>
          <a:lstStyle/>
          <a:p>
            <a:r>
              <a:rPr lang="nl-NL" dirty="0">
                <a:hlinkClick r:id="rId4"/>
              </a:rPr>
              <a:t>https://derekenmachine.nl/caloriebehoefte-berekenen-harris-benedict-formule/</a:t>
            </a:r>
            <a:endParaRPr lang="nl-NL" dirty="0"/>
          </a:p>
          <a:p>
            <a:endParaRPr lang="nl-NL" dirty="0"/>
          </a:p>
        </p:txBody>
      </p:sp>
    </p:spTree>
    <p:extLst>
      <p:ext uri="{BB962C8B-B14F-4D97-AF65-F5344CB8AC3E}">
        <p14:creationId xmlns:p14="http://schemas.microsoft.com/office/powerpoint/2010/main" val="225591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MET-waarde</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7547" y="1436427"/>
            <a:ext cx="5374433" cy="3660006"/>
          </a:xfrm>
        </p:spPr>
      </p:pic>
      <p:sp>
        <p:nvSpPr>
          <p:cNvPr id="3" name="Rechthoek 2">
            <a:extLst>
              <a:ext uri="{FF2B5EF4-FFF2-40B4-BE49-F238E27FC236}">
                <a16:creationId xmlns:a16="http://schemas.microsoft.com/office/drawing/2014/main" id="{BA113C3B-3A39-D84B-95FE-B7F8E48521D6}"/>
              </a:ext>
            </a:extLst>
          </p:cNvPr>
          <p:cNvSpPr/>
          <p:nvPr/>
        </p:nvSpPr>
        <p:spPr>
          <a:xfrm>
            <a:off x="3048000" y="4901638"/>
            <a:ext cx="6096000" cy="2246769"/>
          </a:xfrm>
          <a:prstGeom prst="rect">
            <a:avLst/>
          </a:prstGeom>
        </p:spPr>
        <p:txBody>
          <a:bodyPr>
            <a:spAutoFit/>
          </a:bodyPr>
          <a:lstStyle/>
          <a:p>
            <a:r>
              <a:rPr lang="nl-NL" sz="2800" dirty="0">
                <a:solidFill>
                  <a:srgbClr val="666666"/>
                </a:solidFill>
              </a:rPr>
              <a:t>Energieverbruik per minuut kcal/min = (MET-waarde × 3,5 × gewicht) / 200</a:t>
            </a:r>
          </a:p>
          <a:p>
            <a:r>
              <a:rPr lang="nl-NL" sz="2800" dirty="0">
                <a:solidFill>
                  <a:srgbClr val="666666"/>
                </a:solidFill>
              </a:rPr>
              <a:t>Hoeveel kcal in 15 minuten iemand van 60 kg</a:t>
            </a:r>
          </a:p>
          <a:p>
            <a:endParaRPr lang="nl-NL" sz="2800" dirty="0"/>
          </a:p>
        </p:txBody>
      </p:sp>
    </p:spTree>
    <p:extLst>
      <p:ext uri="{BB962C8B-B14F-4D97-AF65-F5344CB8AC3E}">
        <p14:creationId xmlns:p14="http://schemas.microsoft.com/office/powerpoint/2010/main" val="380627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E2CC8AA-7973-954D-8B57-9C8A97117B00}"/>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intakeformulier</a:t>
            </a:r>
          </a:p>
        </p:txBody>
      </p:sp>
      <p:sp>
        <p:nvSpPr>
          <p:cNvPr id="3" name="Tijdelijke aanduiding voor inhoud 2">
            <a:extLst>
              <a:ext uri="{FF2B5EF4-FFF2-40B4-BE49-F238E27FC236}">
                <a16:creationId xmlns:a16="http://schemas.microsoft.com/office/drawing/2014/main" id="{B9B0C863-FA58-6540-8E1D-6F6C78BF7E3A}"/>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dirty="0" err="1">
                <a:solidFill>
                  <a:srgbClr val="FFFFFF"/>
                </a:solidFill>
              </a:rPr>
              <a:t>Nog</a:t>
            </a:r>
            <a:r>
              <a:rPr lang="en-US" sz="2400" dirty="0">
                <a:solidFill>
                  <a:srgbClr val="FFFFFF"/>
                </a:solidFill>
              </a:rPr>
              <a:t> even </a:t>
            </a:r>
            <a:r>
              <a:rPr lang="en-US" sz="2400" dirty="0" err="1">
                <a:solidFill>
                  <a:srgbClr val="FFFFFF"/>
                </a:solidFill>
              </a:rPr>
              <a:t>terug</a:t>
            </a:r>
            <a:endParaRPr lang="en-US" sz="2400" kern="1200" dirty="0">
              <a:solidFill>
                <a:srgbClr val="FFFFFF"/>
              </a:solidFill>
              <a:latin typeface="+mn-lt"/>
              <a:ea typeface="+mn-ea"/>
              <a:cs typeface="+mn-cs"/>
            </a:endParaRPr>
          </a:p>
        </p:txBody>
      </p:sp>
    </p:spTree>
    <p:extLst>
      <p:ext uri="{BB962C8B-B14F-4D97-AF65-F5344CB8AC3E}">
        <p14:creationId xmlns:p14="http://schemas.microsoft.com/office/powerpoint/2010/main" val="420792993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C474E9-F653-4D72-9543-B84A109912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890C2C-1AFE-4ABD-B916-3A3E0D5FCCA0}">
  <ds:schemaRefs>
    <ds:schemaRef ds:uri="http://www.w3.org/XML/1998/namespace"/>
    <ds:schemaRef ds:uri="http://schemas.microsoft.com/office/2006/documentManagement/types"/>
    <ds:schemaRef ds:uri="http://schemas.openxmlformats.org/package/2006/metadata/core-properties"/>
    <ds:schemaRef ds:uri="http://purl.org/dc/elements/1.1/"/>
    <ds:schemaRef ds:uri="04a8cfdc-dc7c-4728-8468-1752323b6dce"/>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FBE5F97-3FB8-4D95-92FB-0A80FD54ED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TotalTime>
  <Words>511</Words>
  <Application>Microsoft Macintosh PowerPoint</Application>
  <PresentationFormat>Breedbeeld</PresentationFormat>
  <Paragraphs>74</Paragraphs>
  <Slides>16</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Source Sans Pro</vt:lpstr>
      <vt:lpstr>Kantoorthema</vt:lpstr>
      <vt:lpstr>Les 8 Vervolg Voedingsleer en actieplan</vt:lpstr>
      <vt:lpstr>Leerdoelen</vt:lpstr>
      <vt:lpstr>PowerPoint-presentatie</vt:lpstr>
      <vt:lpstr>Energiebalans</vt:lpstr>
      <vt:lpstr>Nederlandse beweegrichtlijnen</vt:lpstr>
      <vt:lpstr>Pal(physical activity level) waarde</vt:lpstr>
      <vt:lpstr>PowerPoint-presentatie</vt:lpstr>
      <vt:lpstr>MET-waarde</vt:lpstr>
      <vt:lpstr>intakeformulier</vt:lpstr>
      <vt:lpstr>Eetmeter</vt:lpstr>
      <vt:lpstr>Dagelijkse energiebehoefte</vt:lpstr>
      <vt:lpstr>Quick wins voeding</vt:lpstr>
      <vt:lpstr>Verschil tussen macro- en micronutriënten</vt:lpstr>
      <vt:lpstr>Aan de slag! </vt:lpstr>
      <vt:lpstr>Doelen stellen</vt:lpstr>
      <vt:lpstr>Coachgesprek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8 Vervolg Voedingsleer en actieplan</dc:title>
  <dc:creator>Mariska de Rouw</dc:creator>
  <cp:lastModifiedBy>Mariska de Rouw</cp:lastModifiedBy>
  <cp:revision>1</cp:revision>
  <dcterms:created xsi:type="dcterms:W3CDTF">2020-01-17T07:35:19Z</dcterms:created>
  <dcterms:modified xsi:type="dcterms:W3CDTF">2020-01-17T07:52:42Z</dcterms:modified>
</cp:coreProperties>
</file>